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33"/>
  </p:notesMasterIdLst>
  <p:handoutMasterIdLst>
    <p:handoutMasterId r:id="rId34"/>
  </p:handoutMasterIdLst>
  <p:sldIdLst>
    <p:sldId id="334" r:id="rId2"/>
    <p:sldId id="415" r:id="rId3"/>
    <p:sldId id="393" r:id="rId4"/>
    <p:sldId id="394" r:id="rId5"/>
    <p:sldId id="416" r:id="rId6"/>
    <p:sldId id="417" r:id="rId7"/>
    <p:sldId id="399" r:id="rId8"/>
    <p:sldId id="403" r:id="rId9"/>
    <p:sldId id="398" r:id="rId10"/>
    <p:sldId id="372" r:id="rId11"/>
    <p:sldId id="315" r:id="rId12"/>
    <p:sldId id="374" r:id="rId13"/>
    <p:sldId id="407" r:id="rId14"/>
    <p:sldId id="404" r:id="rId15"/>
    <p:sldId id="308" r:id="rId16"/>
    <p:sldId id="397" r:id="rId17"/>
    <p:sldId id="406" r:id="rId18"/>
    <p:sldId id="367" r:id="rId19"/>
    <p:sldId id="405" r:id="rId20"/>
    <p:sldId id="413" r:id="rId21"/>
    <p:sldId id="409" r:id="rId22"/>
    <p:sldId id="410" r:id="rId23"/>
    <p:sldId id="411" r:id="rId24"/>
    <p:sldId id="395" r:id="rId25"/>
    <p:sldId id="412" r:id="rId26"/>
    <p:sldId id="414" r:id="rId27"/>
    <p:sldId id="408" r:id="rId28"/>
    <p:sldId id="392" r:id="rId29"/>
    <p:sldId id="400" r:id="rId30"/>
    <p:sldId id="296" r:id="rId31"/>
    <p:sldId id="396" r:id="rId32"/>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0000"/>
    <a:srgbClr val="00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64" autoAdjust="0"/>
  </p:normalViewPr>
  <p:slideViewPr>
    <p:cSldViewPr>
      <p:cViewPr varScale="1">
        <p:scale>
          <a:sx n="79" d="100"/>
          <a:sy n="79" d="100"/>
        </p:scale>
        <p:origin x="-834" y="-78"/>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78"/>
    </p:cViewPr>
  </p:sorterViewPr>
  <p:notesViewPr>
    <p:cSldViewPr>
      <p:cViewPr varScale="1">
        <p:scale>
          <a:sx n="52" d="100"/>
          <a:sy n="52" d="100"/>
        </p:scale>
        <p:origin x="-1818" y="-84"/>
      </p:cViewPr>
      <p:guideLst>
        <p:guide orient="horz" pos="3125"/>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tx>
            <c:strRef>
              <c:f>Sheet1!$B$1</c:f>
              <c:strCache>
                <c:ptCount val="1"/>
                <c:pt idx="0">
                  <c:v>Series 1</c:v>
                </c:pt>
              </c:strCache>
            </c:strRef>
          </c:tx>
          <c:cat>
            <c:strRef>
              <c:f>Sheet1!$A$2:$A$5</c:f>
              <c:strCache>
                <c:ptCount val="4"/>
                <c:pt idx="0">
                  <c:v>2007-08</c:v>
                </c:pt>
                <c:pt idx="1">
                  <c:v>2008-09</c:v>
                </c:pt>
                <c:pt idx="2">
                  <c:v>2009-10</c:v>
                </c:pt>
                <c:pt idx="3">
                  <c:v>2010-11</c:v>
                </c:pt>
              </c:strCache>
            </c:strRef>
          </c:cat>
          <c:val>
            <c:numRef>
              <c:f>Sheet1!$B$2:$B$5</c:f>
              <c:numCache>
                <c:formatCode>General</c:formatCode>
                <c:ptCount val="4"/>
                <c:pt idx="0">
                  <c:v>36</c:v>
                </c:pt>
                <c:pt idx="1">
                  <c:v>27</c:v>
                </c:pt>
                <c:pt idx="2">
                  <c:v>44</c:v>
                </c:pt>
                <c:pt idx="3">
                  <c:v>60</c:v>
                </c:pt>
              </c:numCache>
            </c:numRef>
          </c:val>
        </c:ser>
        <c:ser>
          <c:idx val="1"/>
          <c:order val="1"/>
          <c:tx>
            <c:strRef>
              <c:f>Sheet1!$C$1</c:f>
              <c:strCache>
                <c:ptCount val="1"/>
                <c:pt idx="0">
                  <c:v>Column1</c:v>
                </c:pt>
              </c:strCache>
            </c:strRef>
          </c:tx>
          <c:cat>
            <c:strRef>
              <c:f>Sheet1!$A$2:$A$5</c:f>
              <c:strCache>
                <c:ptCount val="4"/>
                <c:pt idx="0">
                  <c:v>2007-08</c:v>
                </c:pt>
                <c:pt idx="1">
                  <c:v>2008-09</c:v>
                </c:pt>
                <c:pt idx="2">
                  <c:v>2009-10</c:v>
                </c:pt>
                <c:pt idx="3">
                  <c:v>2010-11</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2007-08</c:v>
                </c:pt>
                <c:pt idx="1">
                  <c:v>2008-09</c:v>
                </c:pt>
                <c:pt idx="2">
                  <c:v>2009-10</c:v>
                </c:pt>
                <c:pt idx="3">
                  <c:v>2010-11</c:v>
                </c:pt>
              </c:strCache>
            </c:strRef>
          </c:cat>
          <c:val>
            <c:numRef>
              <c:f>Sheet1!$D$2:$D$5</c:f>
              <c:numCache>
                <c:formatCode>General</c:formatCode>
                <c:ptCount val="4"/>
              </c:numCache>
            </c:numRef>
          </c:val>
        </c:ser>
        <c:axId val="66631552"/>
        <c:axId val="66633088"/>
      </c:barChart>
      <c:catAx>
        <c:axId val="66631552"/>
        <c:scaling>
          <c:orientation val="minMax"/>
        </c:scaling>
        <c:axPos val="b"/>
        <c:tickLblPos val="nextTo"/>
        <c:crossAx val="66633088"/>
        <c:crosses val="autoZero"/>
        <c:auto val="1"/>
        <c:lblAlgn val="ctr"/>
        <c:lblOffset val="100"/>
      </c:catAx>
      <c:valAx>
        <c:axId val="66633088"/>
        <c:scaling>
          <c:orientation val="minMax"/>
        </c:scaling>
        <c:axPos val="l"/>
        <c:majorGridlines/>
        <c:numFmt formatCode="General" sourceLinked="1"/>
        <c:tickLblPos val="nextTo"/>
        <c:crossAx val="66631552"/>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19828" cy="504081"/>
          </a:xfrm>
          <a:prstGeom prst="rect">
            <a:avLst/>
          </a:prstGeom>
          <a:noFill/>
          <a:ln w="9525">
            <a:noFill/>
            <a:miter lim="800000"/>
            <a:headEnd/>
            <a:tailEnd/>
          </a:ln>
          <a:effectLst/>
        </p:spPr>
        <p:txBody>
          <a:bodyPr vert="horz" wrap="square" lIns="92031" tIns="46015" rIns="92031" bIns="46015"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841547" y="1"/>
            <a:ext cx="2919828" cy="504081"/>
          </a:xfrm>
          <a:prstGeom prst="rect">
            <a:avLst/>
          </a:prstGeom>
          <a:noFill/>
          <a:ln w="9525">
            <a:noFill/>
            <a:miter lim="800000"/>
            <a:headEnd/>
            <a:tailEnd/>
          </a:ln>
          <a:effectLst/>
        </p:spPr>
        <p:txBody>
          <a:bodyPr vert="horz" wrap="square" lIns="92031" tIns="46015" rIns="92031" bIns="46015"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0" y="9401350"/>
            <a:ext cx="2919828" cy="504080"/>
          </a:xfrm>
          <a:prstGeom prst="rect">
            <a:avLst/>
          </a:prstGeom>
          <a:noFill/>
          <a:ln w="9525">
            <a:noFill/>
            <a:miter lim="800000"/>
            <a:headEnd/>
            <a:tailEnd/>
          </a:ln>
          <a:effectLst/>
        </p:spPr>
        <p:txBody>
          <a:bodyPr vert="horz" wrap="square" lIns="92031" tIns="46015" rIns="92031" bIns="46015"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841547" y="9401350"/>
            <a:ext cx="2919828" cy="504080"/>
          </a:xfrm>
          <a:prstGeom prst="rect">
            <a:avLst/>
          </a:prstGeom>
          <a:noFill/>
          <a:ln w="9525">
            <a:noFill/>
            <a:miter lim="800000"/>
            <a:headEnd/>
            <a:tailEnd/>
          </a:ln>
          <a:effectLst/>
        </p:spPr>
        <p:txBody>
          <a:bodyPr vert="horz" wrap="square" lIns="92031" tIns="46015" rIns="92031" bIns="46015" numCol="1" anchor="b" anchorCtr="0" compatLnSpc="1">
            <a:prstTxWarp prst="textNoShape">
              <a:avLst/>
            </a:prstTxWarp>
          </a:bodyPr>
          <a:lstStyle>
            <a:lvl1pPr algn="r">
              <a:defRPr sz="1200"/>
            </a:lvl1pPr>
          </a:lstStyle>
          <a:p>
            <a:fld id="{95F56D72-218A-4C3D-9023-5B746A638A0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19828" cy="504081"/>
          </a:xfrm>
          <a:prstGeom prst="rect">
            <a:avLst/>
          </a:prstGeom>
          <a:noFill/>
          <a:ln w="9525">
            <a:noFill/>
            <a:miter lim="800000"/>
            <a:headEnd/>
            <a:tailEnd/>
          </a:ln>
          <a:effectLst/>
        </p:spPr>
        <p:txBody>
          <a:bodyPr vert="horz" wrap="square" lIns="92031" tIns="46015" rIns="92031" bIns="46015"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841547" y="1"/>
            <a:ext cx="2919828" cy="504081"/>
          </a:xfrm>
          <a:prstGeom prst="rect">
            <a:avLst/>
          </a:prstGeom>
          <a:noFill/>
          <a:ln w="9525">
            <a:noFill/>
            <a:miter lim="800000"/>
            <a:headEnd/>
            <a:tailEnd/>
          </a:ln>
          <a:effectLst/>
        </p:spPr>
        <p:txBody>
          <a:bodyPr vert="horz" wrap="square" lIns="92031" tIns="46015" rIns="92031" bIns="46015"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754063" y="754063"/>
            <a:ext cx="5335587" cy="36957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21719" y="4701491"/>
            <a:ext cx="4995273" cy="4448635"/>
          </a:xfrm>
          <a:prstGeom prst="rect">
            <a:avLst/>
          </a:prstGeom>
          <a:noFill/>
          <a:ln w="9525">
            <a:noFill/>
            <a:miter lim="800000"/>
            <a:headEnd/>
            <a:tailEnd/>
          </a:ln>
          <a:effectLst/>
        </p:spPr>
        <p:txBody>
          <a:bodyPr vert="horz" wrap="square" lIns="92031" tIns="46015" rIns="92031" bIns="460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9401350"/>
            <a:ext cx="2919828" cy="504080"/>
          </a:xfrm>
          <a:prstGeom prst="rect">
            <a:avLst/>
          </a:prstGeom>
          <a:noFill/>
          <a:ln w="9525">
            <a:noFill/>
            <a:miter lim="800000"/>
            <a:headEnd/>
            <a:tailEnd/>
          </a:ln>
          <a:effectLst/>
        </p:spPr>
        <p:txBody>
          <a:bodyPr vert="horz" wrap="square" lIns="92031" tIns="46015" rIns="92031" bIns="46015"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841547" y="9401350"/>
            <a:ext cx="2919828" cy="504080"/>
          </a:xfrm>
          <a:prstGeom prst="rect">
            <a:avLst/>
          </a:prstGeom>
          <a:noFill/>
          <a:ln w="9525">
            <a:noFill/>
            <a:miter lim="800000"/>
            <a:headEnd/>
            <a:tailEnd/>
          </a:ln>
          <a:effectLst/>
        </p:spPr>
        <p:txBody>
          <a:bodyPr vert="horz" wrap="square" lIns="92031" tIns="46015" rIns="92031" bIns="46015" numCol="1" anchor="b" anchorCtr="0" compatLnSpc="1">
            <a:prstTxWarp prst="textNoShape">
              <a:avLst/>
            </a:prstTxWarp>
          </a:bodyPr>
          <a:lstStyle>
            <a:lvl1pPr algn="r">
              <a:defRPr sz="1200"/>
            </a:lvl1pPr>
          </a:lstStyle>
          <a:p>
            <a:fld id="{8EF159C7-D9F0-4971-B08D-06789BB6FE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29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A4021-D6F3-45DE-8057-2123F106DD48}" type="slidenum">
              <a:rPr lang="en-US"/>
              <a:pPr/>
              <a:t>30</a:t>
            </a:fld>
            <a:endParaRPr lang="en-US"/>
          </a:p>
        </p:txBody>
      </p:sp>
      <p:sp>
        <p:nvSpPr>
          <p:cNvPr id="335874" name="Rectangle 1026"/>
          <p:cNvSpPr>
            <a:spLocks noGrp="1" noRot="1" noChangeAspect="1" noChangeArrowheads="1" noTextEdit="1"/>
          </p:cNvSpPr>
          <p:nvPr>
            <p:ph type="sldImg"/>
          </p:nvPr>
        </p:nvSpPr>
        <p:spPr bwMode="auto">
          <a:xfrm>
            <a:off x="754063" y="754063"/>
            <a:ext cx="5335587" cy="3695700"/>
          </a:xfrm>
          <a:prstGeom prst="rect">
            <a:avLst/>
          </a:prstGeom>
          <a:solidFill>
            <a:srgbClr val="FFFFFF"/>
          </a:solidFill>
          <a:ln>
            <a:solidFill>
              <a:srgbClr val="000000"/>
            </a:solidFill>
            <a:miter lim="800000"/>
            <a:headEnd/>
            <a:tailEnd/>
          </a:ln>
        </p:spPr>
      </p:sp>
      <p:sp>
        <p:nvSpPr>
          <p:cNvPr id="335875" name="Rectangle 1027"/>
          <p:cNvSpPr>
            <a:spLocks noGrp="1" noChangeArrowheads="1"/>
          </p:cNvSpPr>
          <p:nvPr>
            <p:ph type="body" idx="1"/>
          </p:nvPr>
        </p:nvSpPr>
        <p:spPr bwMode="auto">
          <a:xfrm>
            <a:off x="921719" y="4701491"/>
            <a:ext cx="4995273" cy="4448635"/>
          </a:xfrm>
          <a:prstGeom prst="rect">
            <a:avLst/>
          </a:prstGeom>
          <a:solidFill>
            <a:srgbClr val="FFFFFF"/>
          </a:solidFill>
          <a:ln>
            <a:solidFill>
              <a:srgbClr val="000000"/>
            </a:solidFill>
            <a:miter lim="800000"/>
            <a:headEnd/>
            <a:tailEnd/>
          </a:ln>
        </p:spPr>
        <p:txBody>
          <a:bodyPr/>
          <a:lstStyle/>
          <a:p>
            <a:r>
              <a:rPr lang="en-GB"/>
              <a:t>Task1 – who is responsible for CPD in your school (is there a staff development coordinator)?</a:t>
            </a:r>
          </a:p>
          <a:p>
            <a:r>
              <a:rPr lang="en-GB"/>
              <a:t>What is their job title?</a:t>
            </a:r>
          </a:p>
          <a:p>
            <a:r>
              <a:rPr lang="en-GB"/>
              <a:t>How is CPD funding allocated?</a:t>
            </a:r>
          </a:p>
          <a:p>
            <a:r>
              <a:rPr lang="en-GB"/>
              <a:t>To what extent is CPD focused on pedagogy?</a:t>
            </a:r>
          </a:p>
          <a:p>
            <a:r>
              <a:rPr lang="en-GB"/>
              <a:t>Are there any restrictions on CPD entitlement for teachers?</a:t>
            </a:r>
          </a:p>
          <a:p>
            <a:r>
              <a:rPr lang="en-GB"/>
              <a:t>How effective is performance management in identifying and providing for your CPD needs?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31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7A66F-60CB-4108-9BD4-60FD3ABC11B4}"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0"/>
            <a:ext cx="19812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38250" y="274641"/>
            <a:ext cx="60261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304800"/>
            <a:ext cx="833755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1"/>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11/26/2010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0" y="1143004"/>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83920"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2885" y="21103"/>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98122"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97280"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699CB88-5E1A-4FAC-892A-60949ACB1F6F}" type="datetimeFigureOut">
              <a:rPr lang="en-US" smtClean="0"/>
              <a:pPr/>
              <a:t>11/26/2010</a:t>
            </a:fld>
            <a:endParaRPr lang="en-US"/>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1974DF9-AD47-4691-BA21-BBFCE3637A9A}" type="slidenum">
              <a:rPr kumimoji="0" lang="en-US" smtClean="0"/>
              <a:pPr/>
              <a:t>‹#›</a:t>
            </a:fld>
            <a:endParaRPr kumimoji="0"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928664" y="2132856"/>
            <a:ext cx="7213329" cy="144016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edu-kj2\Desktop\TES Cymru INSET headline 001.jpg"/>
          <p:cNvPicPr>
            <a:picLocks noChangeAspect="1" noChangeArrowheads="1"/>
          </p:cNvPicPr>
          <p:nvPr/>
        </p:nvPicPr>
        <p:blipFill>
          <a:blip r:embed="rId3" cstate="print"/>
          <a:srcRect/>
          <a:stretch>
            <a:fillRect/>
          </a:stretch>
        </p:blipFill>
        <p:spPr bwMode="auto">
          <a:xfrm>
            <a:off x="1712640" y="1340768"/>
            <a:ext cx="7200800" cy="5236167"/>
          </a:xfrm>
          <a:prstGeom prst="rect">
            <a:avLst/>
          </a:prstGeom>
          <a:noFill/>
        </p:spPr>
      </p:pic>
      <p:pic>
        <p:nvPicPr>
          <p:cNvPr id="5" name="Picture 1" descr="LetterHead"/>
          <p:cNvPicPr>
            <a:picLocks noChangeAspect="1" noChangeArrowheads="1"/>
          </p:cNvPicPr>
          <p:nvPr/>
        </p:nvPicPr>
        <p:blipFill>
          <a:blip r:embed="rId4" cstate="print"/>
          <a:srcRect/>
          <a:stretch>
            <a:fillRect/>
          </a:stretch>
        </p:blipFill>
        <p:spPr bwMode="auto">
          <a:xfrm>
            <a:off x="1208584" y="260649"/>
            <a:ext cx="2952328" cy="589440"/>
          </a:xfrm>
          <a:prstGeom prst="rect">
            <a:avLst/>
          </a:prstGeom>
          <a:noFill/>
          <a:ln w="9525">
            <a:noFill/>
            <a:miter lim="800000"/>
            <a:headEnd/>
            <a:tailEnd/>
          </a:ln>
        </p:spPr>
      </p:pic>
      <p:pic>
        <p:nvPicPr>
          <p:cNvPr id="6" name="Picture 1" descr="LetterHead"/>
          <p:cNvPicPr>
            <a:picLocks noChangeAspect="1" noChangeArrowheads="1"/>
          </p:cNvPicPr>
          <p:nvPr/>
        </p:nvPicPr>
        <p:blipFill>
          <a:blip r:embed="rId5"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edu-kj2\Desktop\TES NPQH headline 001.jpg"/>
          <p:cNvPicPr>
            <a:picLocks noChangeAspect="1" noChangeArrowheads="1"/>
          </p:cNvPicPr>
          <p:nvPr/>
        </p:nvPicPr>
        <p:blipFill>
          <a:blip r:embed="rId3" cstate="print"/>
          <a:srcRect/>
          <a:stretch>
            <a:fillRect/>
          </a:stretch>
        </p:blipFill>
        <p:spPr bwMode="auto">
          <a:xfrm>
            <a:off x="1496616" y="1052736"/>
            <a:ext cx="7848871" cy="5374766"/>
          </a:xfrm>
          <a:prstGeom prst="rect">
            <a:avLst/>
          </a:prstGeom>
          <a:noFill/>
        </p:spPr>
      </p:pic>
      <p:pic>
        <p:nvPicPr>
          <p:cNvPr id="5"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8" name="Picture 1" descr="LetterHead"/>
          <p:cNvPicPr>
            <a:picLocks noChangeAspect="1" noChangeArrowheads="1"/>
          </p:cNvPicPr>
          <p:nvPr/>
        </p:nvPicPr>
        <p:blipFill>
          <a:blip r:embed="rId5" cstate="print"/>
          <a:srcRect/>
          <a:stretch>
            <a:fillRect/>
          </a:stretch>
        </p:blipFill>
        <p:spPr bwMode="auto">
          <a:xfrm>
            <a:off x="1208584" y="260649"/>
            <a:ext cx="2952328"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edu-kj2\Desktop\TES Cymru Estyn CPD headline 001.jpg"/>
          <p:cNvPicPr>
            <a:picLocks noChangeAspect="1" noChangeArrowheads="1"/>
          </p:cNvPicPr>
          <p:nvPr/>
        </p:nvPicPr>
        <p:blipFill>
          <a:blip r:embed="rId3" cstate="print"/>
          <a:srcRect/>
          <a:stretch>
            <a:fillRect/>
          </a:stretch>
        </p:blipFill>
        <p:spPr bwMode="auto">
          <a:xfrm>
            <a:off x="1568624" y="1268760"/>
            <a:ext cx="7560840" cy="5061598"/>
          </a:xfrm>
          <a:prstGeom prst="rect">
            <a:avLst/>
          </a:prstGeom>
          <a:noFill/>
        </p:spPr>
      </p:pic>
      <p:pic>
        <p:nvPicPr>
          <p:cNvPr id="5"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6" name="Picture 1" descr="LetterHead"/>
          <p:cNvPicPr>
            <a:picLocks noChangeAspect="1" noChangeArrowheads="1"/>
          </p:cNvPicPr>
          <p:nvPr/>
        </p:nvPicPr>
        <p:blipFill>
          <a:blip r:embed="rId5" cstate="print"/>
          <a:srcRect/>
          <a:stretch>
            <a:fillRect/>
          </a:stretch>
        </p:blipFill>
        <p:spPr bwMode="auto">
          <a:xfrm>
            <a:off x="1208584" y="260649"/>
            <a:ext cx="2952328"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p:nvPr/>
        </p:nvSpPr>
        <p:spPr>
          <a:xfrm>
            <a:off x="1568624" y="1988840"/>
            <a:ext cx="7560840" cy="3785652"/>
          </a:xfrm>
          <a:prstGeom prst="rect">
            <a:avLst/>
          </a:prstGeom>
        </p:spPr>
        <p:txBody>
          <a:bodyPr wrap="square">
            <a:spAutoFit/>
          </a:bodyPr>
          <a:lstStyle/>
          <a:p>
            <a:pPr>
              <a:lnSpc>
                <a:spcPct val="150000"/>
              </a:lnSpc>
            </a:pPr>
            <a:r>
              <a:rPr lang="en-GB" sz="2000" b="1" dirty="0" smtClean="0">
                <a:solidFill>
                  <a:srgbClr val="FF0000"/>
                </a:solidFill>
                <a:latin typeface="Comic Sans MS" pitchFamily="66" charset="0"/>
              </a:rPr>
              <a:t>‘We will reform the National Professional Qualification for Headship ... </a:t>
            </a:r>
          </a:p>
          <a:p>
            <a:pPr>
              <a:lnSpc>
                <a:spcPct val="150000"/>
              </a:lnSpc>
            </a:pPr>
            <a:endParaRPr lang="en-GB" sz="2000" b="1" dirty="0" smtClean="0">
              <a:solidFill>
                <a:srgbClr val="FF0000"/>
              </a:solidFill>
              <a:latin typeface="Comic Sans MS" pitchFamily="66" charset="0"/>
            </a:endParaRPr>
          </a:p>
          <a:p>
            <a:pPr>
              <a:lnSpc>
                <a:spcPct val="150000"/>
              </a:lnSpc>
            </a:pPr>
            <a:r>
              <a:rPr lang="en-GB" sz="2000" b="1" dirty="0" smtClean="0">
                <a:solidFill>
                  <a:srgbClr val="FF0000"/>
                </a:solidFill>
                <a:latin typeface="Comic Sans MS" pitchFamily="66" charset="0"/>
              </a:rPr>
              <a:t>We are concerned that the qualification has been overly focused on how to implement government policy rather than on the key skills required for headship’ </a:t>
            </a:r>
          </a:p>
          <a:p>
            <a:pPr>
              <a:lnSpc>
                <a:spcPct val="150000"/>
              </a:lnSpc>
            </a:pPr>
            <a:endParaRPr lang="en-GB" sz="2000" b="1" dirty="0" smtClean="0">
              <a:solidFill>
                <a:srgbClr val="FF0000"/>
              </a:solidFill>
              <a:latin typeface="Comic Sans MS" pitchFamily="66" charset="0"/>
            </a:endParaRPr>
          </a:p>
          <a:p>
            <a:pPr>
              <a:lnSpc>
                <a:spcPct val="150000"/>
              </a:lnSpc>
            </a:pPr>
            <a:r>
              <a:rPr lang="en-GB" sz="2000" b="1" dirty="0" smtClean="0">
                <a:solidFill>
                  <a:srgbClr val="FF0000"/>
                </a:solidFill>
                <a:latin typeface="Comic Sans MS" pitchFamily="66" charset="0"/>
              </a:rPr>
              <a:t>(</a:t>
            </a:r>
            <a:r>
              <a:rPr lang="en-GB" sz="2000" b="1" dirty="0" err="1" smtClean="0">
                <a:solidFill>
                  <a:srgbClr val="FF0000"/>
                </a:solidFill>
                <a:latin typeface="Comic Sans MS" pitchFamily="66" charset="0"/>
              </a:rPr>
              <a:t>para</a:t>
            </a:r>
            <a:r>
              <a:rPr lang="en-GB" sz="2000" b="1" dirty="0" smtClean="0">
                <a:solidFill>
                  <a:srgbClr val="FF0000"/>
                </a:solidFill>
                <a:latin typeface="Comic Sans MS" pitchFamily="66" charset="0"/>
              </a:rPr>
              <a:t> 2.38, p27).</a:t>
            </a:r>
            <a:endParaRPr lang="en-GB" sz="2000" b="1" i="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990600" y="764704"/>
            <a:ext cx="8714928" cy="5331296"/>
          </a:xfrm>
        </p:spPr>
        <p:txBody>
          <a:bodyPr>
            <a:normAutofit/>
          </a:bodyPr>
          <a:lstStyle/>
          <a:p>
            <a:endParaRPr lang="en-GB" b="1" i="1" dirty="0">
              <a:solidFill>
                <a:srgbClr val="FF0000"/>
              </a:solidFill>
              <a:effectLst>
                <a:outerShdw blurRad="38100" dist="38100" dir="2700000" algn="tl">
                  <a:srgbClr val="000000"/>
                </a:outerShdw>
              </a:effectLst>
              <a:latin typeface="Times New Roman" pitchFamily="18" charset="0"/>
            </a:endParaRPr>
          </a:p>
          <a:p>
            <a:pPr>
              <a:buNone/>
            </a:pPr>
            <a:endParaRPr lang="en-GB" b="1" i="1" dirty="0">
              <a:solidFill>
                <a:srgbClr val="FF0000"/>
              </a:solidFill>
              <a:effectLst>
                <a:outerShdw blurRad="38100" dist="38100" dir="2700000" algn="tl">
                  <a:srgbClr val="000000"/>
                </a:outerShdw>
              </a:effectLst>
              <a:latin typeface="Times New Roman" pitchFamily="18" charset="0"/>
            </a:endParaRPr>
          </a:p>
          <a:p>
            <a:pPr>
              <a:lnSpc>
                <a:spcPct val="150000"/>
              </a:lnSpc>
              <a:buNone/>
            </a:pPr>
            <a:r>
              <a:rPr lang="en-GB" sz="5400" b="1" i="1" dirty="0" smtClean="0">
                <a:solidFill>
                  <a:srgbClr val="FF0000"/>
                </a:solidFill>
                <a:effectLst>
                  <a:outerShdw blurRad="38100" dist="38100" dir="2700000" algn="tl">
                    <a:srgbClr val="000000"/>
                  </a:outerShdw>
                </a:effectLst>
                <a:latin typeface="Comic Sans MS" pitchFamily="66" charset="0"/>
              </a:rPr>
              <a:t>	</a:t>
            </a:r>
            <a:r>
              <a:rPr lang="en-GB" sz="4400" b="1" i="1" dirty="0" smtClean="0">
                <a:solidFill>
                  <a:srgbClr val="FF0000"/>
                </a:solidFill>
                <a:effectLst>
                  <a:outerShdw blurRad="38100" dist="38100" dir="2700000" algn="tl">
                    <a:srgbClr val="000000"/>
                  </a:outerShdw>
                </a:effectLst>
                <a:latin typeface="Comic Sans MS" pitchFamily="66" charset="0"/>
              </a:rPr>
              <a:t>the </a:t>
            </a:r>
            <a:r>
              <a:rPr lang="en-GB" sz="4400" b="1" i="1" dirty="0" smtClean="0">
                <a:solidFill>
                  <a:schemeClr val="tx1"/>
                </a:solidFill>
                <a:effectLst>
                  <a:outerShdw blurRad="38100" dist="38100" dir="2700000" algn="tl">
                    <a:srgbClr val="FFFFFF"/>
                  </a:outerShdw>
                </a:effectLst>
                <a:latin typeface="Comic Sans MS" pitchFamily="66" charset="0"/>
              </a:rPr>
              <a:t>professional </a:t>
            </a:r>
            <a:r>
              <a:rPr lang="en-GB" sz="4400" b="1" i="1" dirty="0" smtClean="0">
                <a:solidFill>
                  <a:srgbClr val="FF0000"/>
                </a:solidFill>
                <a:effectLst>
                  <a:outerShdw blurRad="38100" dist="38100" dir="2700000" algn="tl">
                    <a:srgbClr val="000000"/>
                  </a:outerShdw>
                </a:effectLst>
                <a:latin typeface="Comic Sans MS" pitchFamily="66" charset="0"/>
              </a:rPr>
              <a:t>perspective</a:t>
            </a:r>
          </a:p>
          <a:p>
            <a:pPr>
              <a:lnSpc>
                <a:spcPct val="150000"/>
              </a:lnSpc>
              <a:buNone/>
            </a:pPr>
            <a:r>
              <a:rPr lang="en-GB" sz="4400" b="1" i="1" dirty="0" smtClean="0">
                <a:solidFill>
                  <a:srgbClr val="800080"/>
                </a:solidFill>
                <a:effectLst>
                  <a:outerShdw blurRad="38100" dist="38100" dir="2700000" algn="tl">
                    <a:srgbClr val="000000"/>
                  </a:outerShdw>
                </a:effectLst>
                <a:latin typeface="Comic Sans MS" pitchFamily="66" charset="0"/>
              </a:rPr>
              <a:t>(</a:t>
            </a:r>
            <a:r>
              <a:rPr lang="en-GB" sz="4400" b="1" i="1" dirty="0">
                <a:solidFill>
                  <a:srgbClr val="800080"/>
                </a:solidFill>
                <a:effectLst>
                  <a:outerShdw blurRad="38100" dist="38100" dir="2700000" algn="tl">
                    <a:srgbClr val="000000"/>
                  </a:outerShdw>
                </a:effectLst>
                <a:latin typeface="Comic Sans MS" pitchFamily="66" charset="0"/>
              </a:rPr>
              <a:t>this is how you </a:t>
            </a:r>
            <a:r>
              <a:rPr lang="en-GB" sz="4400" b="1" i="1" dirty="0" smtClean="0">
                <a:solidFill>
                  <a:schemeClr val="tx1"/>
                </a:solidFill>
                <a:effectLst>
                  <a:outerShdw blurRad="38100" dist="38100" dir="2700000" algn="tl">
                    <a:srgbClr val="FFFFFF"/>
                  </a:outerShdw>
                </a:effectLst>
                <a:latin typeface="Comic Sans MS" pitchFamily="66" charset="0"/>
              </a:rPr>
              <a:t>should </a:t>
            </a:r>
            <a:r>
              <a:rPr lang="en-GB" sz="4400" b="1" i="1" dirty="0" smtClean="0">
                <a:solidFill>
                  <a:srgbClr val="800080"/>
                </a:solidFill>
                <a:effectLst>
                  <a:outerShdw blurRad="38100" dist="38100" dir="2700000" algn="tl">
                    <a:srgbClr val="000000"/>
                  </a:outerShdw>
                </a:effectLst>
                <a:latin typeface="Comic Sans MS" pitchFamily="66" charset="0"/>
              </a:rPr>
              <a:t>do </a:t>
            </a:r>
            <a:r>
              <a:rPr lang="en-GB" sz="4400" b="1" i="1" dirty="0">
                <a:solidFill>
                  <a:srgbClr val="800080"/>
                </a:solidFill>
                <a:effectLst>
                  <a:outerShdw blurRad="38100" dist="38100" dir="2700000" algn="tl">
                    <a:srgbClr val="000000"/>
                  </a:outerShdw>
                </a:effectLst>
                <a:latin typeface="Comic Sans MS" pitchFamily="66" charset="0"/>
              </a:rPr>
              <a:t>it</a:t>
            </a:r>
            <a:r>
              <a:rPr lang="en-GB" sz="4400" b="1" i="1" dirty="0" smtClean="0">
                <a:solidFill>
                  <a:srgbClr val="800080"/>
                </a:solidFill>
                <a:effectLst>
                  <a:outerShdw blurRad="38100" dist="38100" dir="2700000" algn="tl">
                    <a:srgbClr val="000000"/>
                  </a:outerShdw>
                </a:effectLst>
                <a:latin typeface="Comic Sans MS" pitchFamily="66" charset="0"/>
              </a:rPr>
              <a:t>)</a:t>
            </a:r>
            <a:endParaRPr lang="en-GB" sz="4400" b="1" i="1" dirty="0">
              <a:solidFill>
                <a:srgbClr val="FF0000"/>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452538" y="1214422"/>
            <a:ext cx="7893044" cy="4929222"/>
          </a:xfrm>
        </p:spPr>
        <p:txBody>
          <a:bodyPr>
            <a:normAutofit lnSpcReduction="10000"/>
          </a:bodyPr>
          <a:lstStyle/>
          <a:p>
            <a:pPr marL="574675">
              <a:lnSpc>
                <a:spcPct val="140000"/>
              </a:lnSpc>
            </a:pPr>
            <a:r>
              <a:rPr lang="en-GB" sz="2400" b="1" i="1" dirty="0" smtClean="0">
                <a:solidFill>
                  <a:srgbClr val="990000"/>
                </a:solidFill>
                <a:latin typeface="Comic Sans MS" pitchFamily="66" charset="0"/>
              </a:rPr>
              <a:t>‘… underpinning much of [the professional development framework] is respect for the professional judgement and position of teachers. Recognising that teachers may have individual professional needs that may not always be the same as those of the school, local or central government is one illustration of such respect’</a:t>
            </a:r>
            <a:r>
              <a:rPr lang="en-GB" sz="2400" b="1" dirty="0" smtClean="0">
                <a:solidFill>
                  <a:srgbClr val="990000"/>
                </a:solidFill>
                <a:latin typeface="Comic Sans MS" pitchFamily="66" charset="0"/>
              </a:rPr>
              <a:t> </a:t>
            </a:r>
          </a:p>
          <a:p>
            <a:pPr marL="574675">
              <a:lnSpc>
                <a:spcPct val="140000"/>
              </a:lnSpc>
            </a:pPr>
            <a:endParaRPr lang="en-GB" sz="2000" b="1" i="1" dirty="0" smtClean="0">
              <a:solidFill>
                <a:schemeClr val="tx1">
                  <a:lumMod val="95000"/>
                  <a:lumOff val="5000"/>
                </a:schemeClr>
              </a:solidFill>
              <a:latin typeface="Comic Sans MS" pitchFamily="66" charset="0"/>
            </a:endParaRPr>
          </a:p>
          <a:p>
            <a:pPr marL="574675">
              <a:lnSpc>
                <a:spcPct val="140000"/>
              </a:lnSpc>
            </a:pPr>
            <a:r>
              <a:rPr lang="en-GB" sz="2000" b="1" i="1" dirty="0" smtClean="0">
                <a:solidFill>
                  <a:schemeClr val="tx1">
                    <a:lumMod val="95000"/>
                    <a:lumOff val="5000"/>
                  </a:schemeClr>
                </a:solidFill>
                <a:latin typeface="Comic Sans MS" pitchFamily="66" charset="0"/>
              </a:rPr>
              <a:t>(</a:t>
            </a:r>
            <a:r>
              <a:rPr lang="en-GB" sz="2000" b="1" i="1" dirty="0" smtClean="0">
                <a:solidFill>
                  <a:schemeClr val="tx1">
                    <a:lumMod val="95000"/>
                    <a:lumOff val="5000"/>
                  </a:schemeClr>
                </a:solidFill>
                <a:latin typeface="Comic Sans MS" pitchFamily="66" charset="0"/>
              </a:rPr>
              <a:t>Brace 2006)</a:t>
            </a:r>
            <a:endParaRPr lang="en-GB" sz="2000" b="1" i="1" dirty="0">
              <a:solidFill>
                <a:schemeClr val="tx1">
                  <a:lumMod val="95000"/>
                  <a:lumOff val="5000"/>
                </a:schemeClr>
              </a:solidFill>
              <a:latin typeface="Comic Sans MS" pitchFamily="66" charset="0"/>
            </a:endParaRPr>
          </a:p>
        </p:txBody>
      </p:sp>
      <p:pic>
        <p:nvPicPr>
          <p:cNvPr id="5" name="Picture 1" descr="LetterHead"/>
          <p:cNvPicPr>
            <a:picLocks noChangeAspect="1" noChangeArrowheads="1"/>
          </p:cNvPicPr>
          <p:nvPr/>
        </p:nvPicPr>
        <p:blipFill>
          <a:blip r:embed="rId3"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6" name="Picture 1" descr="LetterHead"/>
          <p:cNvPicPr>
            <a:picLocks noChangeAspect="1" noChangeArrowheads="1"/>
          </p:cNvPicPr>
          <p:nvPr/>
        </p:nvPicPr>
        <p:blipFill>
          <a:blip r:embed="rId4" cstate="print"/>
          <a:srcRect/>
          <a:stretch>
            <a:fillRect/>
          </a:stretch>
        </p:blipFill>
        <p:spPr bwMode="auto">
          <a:xfrm>
            <a:off x="1208584" y="260649"/>
            <a:ext cx="2952328"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p:nvPr/>
        </p:nvSpPr>
        <p:spPr>
          <a:xfrm>
            <a:off x="1640632" y="1228398"/>
            <a:ext cx="7560840" cy="4247317"/>
          </a:xfrm>
          <a:prstGeom prst="rect">
            <a:avLst/>
          </a:prstGeom>
        </p:spPr>
        <p:txBody>
          <a:bodyPr wrap="square">
            <a:spAutoFit/>
          </a:bodyPr>
          <a:lstStyle/>
          <a:p>
            <a:pPr>
              <a:lnSpc>
                <a:spcPct val="150000"/>
              </a:lnSpc>
            </a:pPr>
            <a:r>
              <a:rPr lang="en-GB" sz="2000" b="1" i="1" dirty="0" smtClean="0">
                <a:solidFill>
                  <a:srgbClr val="FF0000"/>
                </a:solidFill>
                <a:latin typeface="Comic Sans MS" pitchFamily="66" charset="0"/>
              </a:rPr>
              <a:t>‘We will make sure that teachers have support for their professional development’ (p24)</a:t>
            </a:r>
          </a:p>
          <a:p>
            <a:pPr>
              <a:lnSpc>
                <a:spcPct val="150000"/>
              </a:lnSpc>
            </a:pPr>
            <a:endParaRPr lang="en-GB" sz="2000" dirty="0" smtClean="0">
              <a:solidFill>
                <a:srgbClr val="FF0000"/>
              </a:solidFill>
              <a:latin typeface="Comic Sans MS" pitchFamily="66" charset="0"/>
            </a:endParaRPr>
          </a:p>
          <a:p>
            <a:pPr>
              <a:lnSpc>
                <a:spcPct val="150000"/>
              </a:lnSpc>
            </a:pPr>
            <a:r>
              <a:rPr lang="en-GB" sz="2000" b="1" i="1" dirty="0" smtClean="0">
                <a:solidFill>
                  <a:srgbClr val="FF0000"/>
                </a:solidFill>
                <a:latin typeface="Comic Sans MS" pitchFamily="66" charset="0"/>
              </a:rPr>
              <a:t>‘We will work to support the professional development of </a:t>
            </a:r>
            <a:r>
              <a:rPr lang="en-GB" sz="2000" b="1" i="1" dirty="0" smtClean="0">
                <a:solidFill>
                  <a:schemeClr val="tx1">
                    <a:lumMod val="95000"/>
                    <a:lumOff val="5000"/>
                  </a:schemeClr>
                </a:solidFill>
                <a:latin typeface="Comic Sans MS" pitchFamily="66" charset="0"/>
              </a:rPr>
              <a:t>all</a:t>
            </a:r>
            <a:r>
              <a:rPr lang="en-GB" sz="2000" b="1" i="1" dirty="0" smtClean="0">
                <a:solidFill>
                  <a:srgbClr val="FF0000"/>
                </a:solidFill>
                <a:latin typeface="Comic Sans MS" pitchFamily="66" charset="0"/>
              </a:rPr>
              <a:t> teachers’ (</a:t>
            </a:r>
            <a:r>
              <a:rPr lang="en-GB" sz="2000" b="1" i="1" dirty="0" err="1" smtClean="0">
                <a:solidFill>
                  <a:srgbClr val="FF0000"/>
                </a:solidFill>
                <a:latin typeface="Comic Sans MS" pitchFamily="66" charset="0"/>
              </a:rPr>
              <a:t>para</a:t>
            </a:r>
            <a:r>
              <a:rPr lang="en-GB" sz="2000" b="1" i="1" dirty="0" smtClean="0">
                <a:solidFill>
                  <a:srgbClr val="FF0000"/>
                </a:solidFill>
                <a:latin typeface="Comic Sans MS" pitchFamily="66" charset="0"/>
              </a:rPr>
              <a:t> 2.27 p 24)</a:t>
            </a:r>
          </a:p>
          <a:p>
            <a:pPr>
              <a:lnSpc>
                <a:spcPct val="150000"/>
              </a:lnSpc>
            </a:pPr>
            <a:endParaRPr lang="en-GB" sz="2000" dirty="0" smtClean="0">
              <a:solidFill>
                <a:srgbClr val="FF0000"/>
              </a:solidFill>
              <a:latin typeface="Comic Sans MS" pitchFamily="66" charset="0"/>
            </a:endParaRPr>
          </a:p>
          <a:p>
            <a:pPr>
              <a:lnSpc>
                <a:spcPct val="150000"/>
              </a:lnSpc>
            </a:pPr>
            <a:r>
              <a:rPr lang="en-GB" sz="2000" b="1" i="1" dirty="0" smtClean="0">
                <a:solidFill>
                  <a:srgbClr val="FF0000"/>
                </a:solidFill>
                <a:latin typeface="Comic Sans MS" pitchFamily="66" charset="0"/>
              </a:rPr>
              <a:t>‘It is ... vital that we give teachers the opportunity to ... renew the passion which brought them into the classroom’ (</a:t>
            </a:r>
            <a:r>
              <a:rPr lang="en-GB" sz="2000" b="1" i="1" dirty="0" err="1" smtClean="0">
                <a:solidFill>
                  <a:srgbClr val="FF0000"/>
                </a:solidFill>
                <a:latin typeface="Comic Sans MS" pitchFamily="66" charset="0"/>
              </a:rPr>
              <a:t>para</a:t>
            </a:r>
            <a:r>
              <a:rPr lang="en-GB" sz="2000" b="1" i="1" dirty="0" smtClean="0">
                <a:solidFill>
                  <a:srgbClr val="FF0000"/>
                </a:solidFill>
                <a:latin typeface="Comic Sans MS" pitchFamily="66" charset="0"/>
              </a:rPr>
              <a:t> 2.28, p24)</a:t>
            </a:r>
            <a:endParaRPr lang="en-GB" sz="2000" dirty="0" smtClean="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p:cTn id="1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p:nvPr/>
        </p:nvSpPr>
        <p:spPr>
          <a:xfrm>
            <a:off x="1640632" y="1228398"/>
            <a:ext cx="7560840" cy="4555093"/>
          </a:xfrm>
          <a:prstGeom prst="rect">
            <a:avLst/>
          </a:prstGeom>
        </p:spPr>
        <p:txBody>
          <a:bodyPr wrap="square">
            <a:spAutoFit/>
          </a:bodyPr>
          <a:lstStyle/>
          <a:p>
            <a:pPr>
              <a:lnSpc>
                <a:spcPct val="150000"/>
              </a:lnSpc>
            </a:pPr>
            <a:r>
              <a:rPr lang="en-GB" sz="2000" b="1" i="1" dirty="0" smtClean="0">
                <a:solidFill>
                  <a:srgbClr val="FF0000"/>
                </a:solidFill>
                <a:latin typeface="Comic Sans MS" pitchFamily="66" charset="0"/>
              </a:rPr>
              <a:t>‘‘We will work to support the professional development of all teachers’ (</a:t>
            </a:r>
            <a:r>
              <a:rPr lang="en-GB" sz="2000" b="1" i="1" dirty="0" err="1" smtClean="0">
                <a:solidFill>
                  <a:srgbClr val="FF0000"/>
                </a:solidFill>
                <a:latin typeface="Comic Sans MS" pitchFamily="66" charset="0"/>
              </a:rPr>
              <a:t>para</a:t>
            </a:r>
            <a:r>
              <a:rPr lang="en-GB" sz="2000" b="1" i="1" dirty="0" smtClean="0">
                <a:solidFill>
                  <a:srgbClr val="FF0000"/>
                </a:solidFill>
                <a:latin typeface="Comic Sans MS" pitchFamily="66" charset="0"/>
              </a:rPr>
              <a:t> 2.27 p 24)</a:t>
            </a:r>
            <a:endParaRPr lang="en-GB" sz="2000" dirty="0" smtClean="0">
              <a:solidFill>
                <a:srgbClr val="FF0000"/>
              </a:solidFill>
              <a:latin typeface="Comic Sans MS" pitchFamily="66" charset="0"/>
            </a:endParaRPr>
          </a:p>
          <a:p>
            <a:pPr>
              <a:lnSpc>
                <a:spcPct val="150000"/>
              </a:lnSpc>
            </a:pPr>
            <a:endParaRPr lang="en-GB" sz="2000" b="1" i="1" dirty="0" smtClean="0">
              <a:solidFill>
                <a:schemeClr val="tx1">
                  <a:lumMod val="95000"/>
                  <a:lumOff val="5000"/>
                </a:schemeClr>
              </a:solidFill>
              <a:latin typeface="Comic Sans MS" pitchFamily="66" charset="0"/>
            </a:endParaRPr>
          </a:p>
          <a:p>
            <a:pPr>
              <a:lnSpc>
                <a:spcPct val="150000"/>
              </a:lnSpc>
            </a:pPr>
            <a:r>
              <a:rPr lang="en-GB" sz="2000" b="1" i="1" dirty="0" smtClean="0">
                <a:solidFill>
                  <a:schemeClr val="tx1">
                    <a:lumMod val="95000"/>
                    <a:lumOff val="5000"/>
                  </a:schemeClr>
                </a:solidFill>
                <a:latin typeface="Comic Sans MS" pitchFamily="66" charset="0"/>
              </a:rPr>
              <a:t>‘So, from 2011 we will introduce a competitive national scholarship scheme to support professional development. </a:t>
            </a:r>
          </a:p>
          <a:p>
            <a:pPr>
              <a:lnSpc>
                <a:spcPct val="150000"/>
              </a:lnSpc>
            </a:pPr>
            <a:endParaRPr lang="en-GB" sz="2000" b="1" i="1" dirty="0" smtClean="0">
              <a:solidFill>
                <a:schemeClr val="tx1">
                  <a:lumMod val="95000"/>
                  <a:lumOff val="5000"/>
                </a:schemeClr>
              </a:solidFill>
              <a:latin typeface="Comic Sans MS" pitchFamily="66" charset="0"/>
            </a:endParaRPr>
          </a:p>
          <a:p>
            <a:pPr>
              <a:lnSpc>
                <a:spcPct val="150000"/>
              </a:lnSpc>
            </a:pPr>
            <a:r>
              <a:rPr lang="en-GB" sz="2000" b="1" i="1" dirty="0" smtClean="0">
                <a:solidFill>
                  <a:schemeClr val="tx1">
                    <a:lumMod val="95000"/>
                    <a:lumOff val="5000"/>
                  </a:schemeClr>
                </a:solidFill>
                <a:latin typeface="Comic Sans MS" pitchFamily="66" charset="0"/>
              </a:rPr>
              <a:t>An independent panel will make awards to support those who wish to pursue further study in their subject or broaden their expertise’ </a:t>
            </a:r>
            <a:r>
              <a:rPr lang="en-GB" sz="2000" b="1" i="1" dirty="0" smtClean="0">
                <a:solidFill>
                  <a:srgbClr val="FF0000"/>
                </a:solidFill>
                <a:latin typeface="Comic Sans MS" pitchFamily="66" charset="0"/>
              </a:rPr>
              <a:t>(</a:t>
            </a:r>
            <a:r>
              <a:rPr lang="en-GB" sz="2000" b="1" i="1" dirty="0" err="1" smtClean="0">
                <a:solidFill>
                  <a:srgbClr val="FF0000"/>
                </a:solidFill>
                <a:latin typeface="Comic Sans MS" pitchFamily="66" charset="0"/>
              </a:rPr>
              <a:t>para</a:t>
            </a:r>
            <a:r>
              <a:rPr lang="en-GB" sz="2000" b="1" i="1" dirty="0" smtClean="0">
                <a:solidFill>
                  <a:srgbClr val="FF0000"/>
                </a:solidFill>
                <a:latin typeface="Comic Sans MS" pitchFamily="66" charset="0"/>
              </a:rPr>
              <a:t> 2.28, p24)</a:t>
            </a:r>
            <a:endParaRPr lang="en-GB" sz="2000" dirty="0" smtClean="0">
              <a:solidFill>
                <a:srgbClr val="FF0000"/>
              </a:solidFill>
              <a:latin typeface="Comic Sans MS" pitchFamily="66" charset="0"/>
            </a:endParaRPr>
          </a:p>
          <a:p>
            <a:endParaRPr lang="en-GB"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424608" y="1052736"/>
            <a:ext cx="6480720" cy="4876594"/>
          </a:xfrm>
        </p:spPr>
        <p:txBody>
          <a:bodyPr>
            <a:normAutofit/>
          </a:bodyPr>
          <a:lstStyle/>
          <a:p>
            <a:pPr algn="ctr">
              <a:spcBef>
                <a:spcPct val="50000"/>
              </a:spcBef>
            </a:pPr>
            <a:endParaRPr lang="en-GB" sz="8800" b="1" dirty="0" smtClean="0">
              <a:solidFill>
                <a:srgbClr val="990000"/>
              </a:solidFill>
              <a:effectLst>
                <a:outerShdw blurRad="38100" dist="38100" dir="2700000" algn="tl">
                  <a:srgbClr val="000000"/>
                </a:outerShdw>
              </a:effectLst>
              <a:latin typeface="Comic Sans MS" pitchFamily="66" charset="0"/>
            </a:endParaRPr>
          </a:p>
          <a:p>
            <a:pPr>
              <a:lnSpc>
                <a:spcPct val="170000"/>
              </a:lnSpc>
            </a:pPr>
            <a:r>
              <a:rPr lang="en-GB" sz="5400" b="1" dirty="0" smtClean="0">
                <a:solidFill>
                  <a:srgbClr val="990000"/>
                </a:solidFill>
                <a:effectLst>
                  <a:outerShdw blurRad="38100" dist="38100" dir="2700000" algn="tl">
                    <a:srgbClr val="000000"/>
                  </a:outerShdw>
                </a:effectLst>
                <a:latin typeface="Comic Sans MS" pitchFamily="66" charset="0"/>
              </a:rPr>
              <a:t>		</a:t>
            </a:r>
            <a:endParaRPr lang="en-GB" sz="7000" b="1" dirty="0"/>
          </a:p>
        </p:txBody>
      </p:sp>
      <p:pic>
        <p:nvPicPr>
          <p:cNvPr id="5"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6"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20482" name="Picture 2" descr="http://welkerswikinomics.com/blog/wp-content/uploads/2008/02/growthmodels_3.jpeg"/>
          <p:cNvPicPr>
            <a:picLocks noChangeAspect="1" noChangeArrowheads="1"/>
          </p:cNvPicPr>
          <p:nvPr/>
        </p:nvPicPr>
        <p:blipFill>
          <a:blip r:embed="rId5" cstate="print"/>
          <a:srcRect/>
          <a:stretch>
            <a:fillRect/>
          </a:stretch>
        </p:blipFill>
        <p:spPr bwMode="auto">
          <a:xfrm>
            <a:off x="1208584" y="1196752"/>
            <a:ext cx="8491183" cy="482453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990600" y="764704"/>
            <a:ext cx="8337550" cy="5331296"/>
          </a:xfrm>
        </p:spPr>
        <p:txBody>
          <a:bodyPr>
            <a:normAutofit/>
          </a:bodyPr>
          <a:lstStyle/>
          <a:p>
            <a:endParaRPr lang="en-GB" b="1" i="1" dirty="0">
              <a:solidFill>
                <a:srgbClr val="FF0000"/>
              </a:solidFill>
              <a:effectLst>
                <a:outerShdw blurRad="38100" dist="38100" dir="2700000" algn="tl">
                  <a:srgbClr val="000000"/>
                </a:outerShdw>
              </a:effectLst>
              <a:latin typeface="Times New Roman" pitchFamily="18" charset="0"/>
            </a:endParaRPr>
          </a:p>
          <a:p>
            <a:pPr>
              <a:buNone/>
            </a:pPr>
            <a:endParaRPr lang="en-GB" b="1" i="1" dirty="0">
              <a:solidFill>
                <a:srgbClr val="FF0000"/>
              </a:solidFill>
              <a:effectLst>
                <a:outerShdw blurRad="38100" dist="38100" dir="2700000" algn="tl">
                  <a:srgbClr val="000000"/>
                </a:outerShdw>
              </a:effectLst>
              <a:latin typeface="Times New Roman" pitchFamily="18" charset="0"/>
            </a:endParaRPr>
          </a:p>
          <a:p>
            <a:pPr>
              <a:lnSpc>
                <a:spcPct val="150000"/>
              </a:lnSpc>
              <a:buNone/>
            </a:pPr>
            <a:r>
              <a:rPr lang="en-GB" sz="4800" b="1" i="1" dirty="0" smtClean="0">
                <a:solidFill>
                  <a:srgbClr val="FF0000"/>
                </a:solidFill>
                <a:effectLst>
                  <a:outerShdw blurRad="38100" dist="38100" dir="2700000" algn="tl">
                    <a:srgbClr val="000000"/>
                  </a:outerShdw>
                </a:effectLst>
                <a:latin typeface="Comic Sans MS" pitchFamily="66" charset="0"/>
              </a:rPr>
              <a:t>the </a:t>
            </a:r>
            <a:r>
              <a:rPr lang="en-GB" sz="4800" b="1" i="1" dirty="0" smtClean="0">
                <a:solidFill>
                  <a:schemeClr val="tx1"/>
                </a:solidFill>
                <a:effectLst>
                  <a:outerShdw blurRad="38100" dist="38100" dir="2700000" algn="tl">
                    <a:srgbClr val="FFFFFF"/>
                  </a:outerShdw>
                </a:effectLst>
                <a:latin typeface="Comic Sans MS" pitchFamily="66" charset="0"/>
              </a:rPr>
              <a:t>pragmatic </a:t>
            </a:r>
            <a:r>
              <a:rPr lang="en-GB" sz="4800" b="1" i="1" dirty="0" smtClean="0">
                <a:solidFill>
                  <a:srgbClr val="FF0000"/>
                </a:solidFill>
                <a:effectLst>
                  <a:outerShdw blurRad="38100" dist="38100" dir="2700000" algn="tl">
                    <a:srgbClr val="000000"/>
                  </a:outerShdw>
                </a:effectLst>
                <a:latin typeface="Comic Sans MS" pitchFamily="66" charset="0"/>
              </a:rPr>
              <a:t>alternative </a:t>
            </a:r>
          </a:p>
          <a:p>
            <a:pPr>
              <a:lnSpc>
                <a:spcPct val="150000"/>
              </a:lnSpc>
              <a:buNone/>
            </a:pPr>
            <a:r>
              <a:rPr lang="en-GB" sz="4800" b="1" i="1" dirty="0" smtClean="0">
                <a:solidFill>
                  <a:srgbClr val="800080"/>
                </a:solidFill>
                <a:effectLst>
                  <a:outerShdw blurRad="38100" dist="38100" dir="2700000" algn="tl">
                    <a:srgbClr val="000000"/>
                  </a:outerShdw>
                </a:effectLst>
                <a:latin typeface="Comic Sans MS" pitchFamily="66" charset="0"/>
              </a:rPr>
              <a:t>(this </a:t>
            </a:r>
            <a:r>
              <a:rPr lang="en-GB" sz="4800" b="1" i="1" dirty="0">
                <a:solidFill>
                  <a:srgbClr val="800080"/>
                </a:solidFill>
                <a:effectLst>
                  <a:outerShdw blurRad="38100" dist="38100" dir="2700000" algn="tl">
                    <a:srgbClr val="000000"/>
                  </a:outerShdw>
                </a:effectLst>
                <a:latin typeface="Comic Sans MS" pitchFamily="66" charset="0"/>
              </a:rPr>
              <a:t>is how </a:t>
            </a:r>
            <a:r>
              <a:rPr lang="en-GB" sz="4800" b="1" i="1" dirty="0" smtClean="0">
                <a:solidFill>
                  <a:srgbClr val="800080"/>
                </a:solidFill>
                <a:effectLst>
                  <a:outerShdw blurRad="38100" dist="38100" dir="2700000" algn="tl">
                    <a:srgbClr val="000000"/>
                  </a:outerShdw>
                </a:effectLst>
                <a:latin typeface="Comic Sans MS" pitchFamily="66" charset="0"/>
              </a:rPr>
              <a:t>we </a:t>
            </a:r>
            <a:r>
              <a:rPr lang="en-GB" sz="4800" b="1" i="1" dirty="0" smtClean="0">
                <a:solidFill>
                  <a:schemeClr val="tx1"/>
                </a:solidFill>
                <a:effectLst>
                  <a:outerShdw blurRad="38100" dist="38100" dir="2700000" algn="tl">
                    <a:srgbClr val="FFFFFF"/>
                  </a:outerShdw>
                </a:effectLst>
                <a:latin typeface="Comic Sans MS" pitchFamily="66" charset="0"/>
              </a:rPr>
              <a:t>will </a:t>
            </a:r>
            <a:r>
              <a:rPr lang="en-GB" sz="4800" b="1" i="1" dirty="0" smtClean="0">
                <a:solidFill>
                  <a:srgbClr val="800080"/>
                </a:solidFill>
                <a:effectLst>
                  <a:outerShdw blurRad="38100" dist="38100" dir="2700000" algn="tl">
                    <a:srgbClr val="000000"/>
                  </a:outerShdw>
                </a:effectLst>
                <a:latin typeface="Comic Sans MS" pitchFamily="66" charset="0"/>
              </a:rPr>
              <a:t>do </a:t>
            </a:r>
            <a:r>
              <a:rPr lang="en-GB" sz="4800" b="1" i="1" dirty="0">
                <a:solidFill>
                  <a:srgbClr val="800080"/>
                </a:solidFill>
                <a:effectLst>
                  <a:outerShdw blurRad="38100" dist="38100" dir="2700000" algn="tl">
                    <a:srgbClr val="000000"/>
                  </a:outerShdw>
                </a:effectLst>
                <a:latin typeface="Comic Sans MS" pitchFamily="66" charset="0"/>
              </a:rPr>
              <a:t>it</a:t>
            </a:r>
            <a:r>
              <a:rPr lang="en-GB" sz="4800" b="1" i="1" dirty="0" smtClean="0">
                <a:solidFill>
                  <a:srgbClr val="800080"/>
                </a:solidFill>
                <a:effectLst>
                  <a:outerShdw blurRad="38100" dist="38100" dir="2700000" algn="tl">
                    <a:srgbClr val="000000"/>
                  </a:outerShdw>
                </a:effectLst>
                <a:latin typeface="Comic Sans MS" pitchFamily="66" charset="0"/>
              </a:rPr>
              <a:t>)</a:t>
            </a:r>
            <a:endParaRPr lang="en-GB" sz="4800" b="1" i="1" dirty="0">
              <a:solidFill>
                <a:srgbClr val="FF0000"/>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0592" y="1412776"/>
            <a:ext cx="7776864" cy="4499052"/>
          </a:xfrm>
          <a:prstGeom prst="rect">
            <a:avLst/>
          </a:prstGeom>
        </p:spPr>
        <p:txBody>
          <a:bodyPr wrap="square">
            <a:spAutoFit/>
          </a:bodyPr>
          <a:lstStyle/>
          <a:p>
            <a:pPr lvl="1" algn="ctr">
              <a:lnSpc>
                <a:spcPct val="150000"/>
              </a:lnSpc>
              <a:buFont typeface="Marlett" pitchFamily="2" charset="2"/>
              <a:buNone/>
            </a:pPr>
            <a:r>
              <a:rPr lang="en-US" sz="4800" b="1" i="1" dirty="0" smtClean="0">
                <a:solidFill>
                  <a:srgbClr val="FF0000"/>
                </a:solidFill>
                <a:effectLst>
                  <a:outerShdw blurRad="38100" dist="38100" dir="2700000" algn="tl">
                    <a:srgbClr val="000000"/>
                  </a:outerShdw>
                </a:effectLst>
                <a:latin typeface="Comic Sans MS" pitchFamily="66" charset="0"/>
              </a:rPr>
              <a:t>Hard Times:</a:t>
            </a:r>
          </a:p>
          <a:p>
            <a:pPr lvl="1" algn="ctr">
              <a:lnSpc>
                <a:spcPct val="150000"/>
              </a:lnSpc>
              <a:buFont typeface="Marlett" pitchFamily="2" charset="2"/>
              <a:buNone/>
            </a:pPr>
            <a:r>
              <a:rPr lang="en-US" sz="4400" b="1" i="1" dirty="0" smtClean="0">
                <a:solidFill>
                  <a:srgbClr val="FF0000"/>
                </a:solidFill>
                <a:effectLst>
                  <a:outerShdw blurRad="38100" dist="38100" dir="2700000" algn="tl">
                    <a:srgbClr val="000000"/>
                  </a:outerShdw>
                </a:effectLst>
                <a:latin typeface="Comic Sans MS" pitchFamily="66" charset="0"/>
              </a:rPr>
              <a:t>The need for pragmatic professional development</a:t>
            </a:r>
            <a:endParaRPr lang="en-US" sz="4400" b="1" dirty="0" smtClean="0">
              <a:solidFill>
                <a:schemeClr val="accent2"/>
              </a:solidFill>
              <a:effectLst>
                <a:outerShdw blurRad="38100" dist="38100" dir="2700000" algn="tl">
                  <a:srgbClr val="000000"/>
                </a:outerShdw>
              </a:effectLst>
              <a:latin typeface="Comic Sans MS" pitchFamily="66" charset="0"/>
            </a:endParaRPr>
          </a:p>
          <a:p>
            <a:pPr lvl="1">
              <a:lnSpc>
                <a:spcPct val="0"/>
              </a:lnSpc>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lnSpc>
                <a:spcPct val="0"/>
              </a:lnSpc>
              <a:buFont typeface="Marlett" pitchFamily="2" charset="2"/>
              <a:buNone/>
            </a:pPr>
            <a:endParaRPr lang="en-US" sz="1800" b="1" dirty="0" smtClean="0">
              <a:solidFill>
                <a:schemeClr val="tx2"/>
              </a:solidFill>
            </a:endParaRPr>
          </a:p>
          <a:p>
            <a:pPr lvl="1">
              <a:buFont typeface="Marlett" pitchFamily="2" charset="2"/>
              <a:buNone/>
            </a:pPr>
            <a:r>
              <a:rPr lang="en-US" sz="1800" b="1" dirty="0" smtClean="0">
                <a:solidFill>
                  <a:schemeClr val="tx2"/>
                </a:solidFill>
              </a:rPr>
              <a:t>	</a:t>
            </a:r>
            <a:r>
              <a:rPr lang="en-US" sz="2800" b="1" i="1" dirty="0" smtClean="0">
                <a:solidFill>
                  <a:srgbClr val="990000"/>
                </a:solidFill>
                <a:latin typeface="Comic Sans MS" pitchFamily="66" charset="0"/>
              </a:rPr>
              <a:t>Prof</a:t>
            </a:r>
            <a:r>
              <a:rPr lang="en-US" sz="1800" b="1" dirty="0" smtClean="0">
                <a:solidFill>
                  <a:srgbClr val="990000"/>
                </a:solidFill>
              </a:rPr>
              <a:t>.  </a:t>
            </a:r>
            <a:r>
              <a:rPr lang="en-US" sz="2800" b="1" i="1" dirty="0" smtClean="0">
                <a:solidFill>
                  <a:srgbClr val="990000"/>
                </a:solidFill>
                <a:latin typeface="Comic Sans MS" pitchFamily="66" charset="0"/>
              </a:rPr>
              <a:t>Ken Jones     President, ipda</a:t>
            </a:r>
            <a:endParaRPr lang="en-US" sz="2800" b="1" i="1" dirty="0">
              <a:solidFill>
                <a:srgbClr val="990000"/>
              </a:solidFill>
              <a:latin typeface="Comic Sans MS" pitchFamily="66" charset="0"/>
            </a:endParaRPr>
          </a:p>
        </p:txBody>
      </p:sp>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990600" y="2564904"/>
            <a:ext cx="8337550" cy="1800200"/>
          </a:xfrm>
          <a:prstGeom prst="rect">
            <a:avLst/>
          </a:prstGeom>
          <a:noFill/>
          <a:ln/>
        </p:spPr>
        <p:txBody>
          <a:bodyPr lIns="92075" tIns="46038" rIns="92075" bIns="46038">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48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Implementation gap</a:t>
            </a:r>
            <a:endParaRPr kumimoji="0" lang="en-GB" sz="48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40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b="1" dirty="0" smtClean="0">
              <a:solidFill>
                <a:schemeClr val="tx2">
                  <a:shade val="30000"/>
                  <a:satMod val="150000"/>
                </a:schemeClr>
              </a:solidFill>
              <a:latin typeface="+mn-lt"/>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p:nvPr/>
        </p:nvSpPr>
        <p:spPr>
          <a:xfrm>
            <a:off x="1640632" y="1228398"/>
            <a:ext cx="7560840" cy="4708981"/>
          </a:xfrm>
          <a:prstGeom prst="rect">
            <a:avLst/>
          </a:prstGeom>
        </p:spPr>
        <p:txBody>
          <a:bodyPr wrap="square">
            <a:spAutoFit/>
          </a:bodyPr>
          <a:lstStyle/>
          <a:p>
            <a:pPr>
              <a:lnSpc>
                <a:spcPct val="150000"/>
              </a:lnSpc>
            </a:pPr>
            <a:r>
              <a:rPr lang="en-GB" sz="2000" i="1" dirty="0" smtClean="0">
                <a:latin typeface="Comic Sans MS" pitchFamily="66" charset="0"/>
              </a:rPr>
              <a:t>Street level bureaucrats</a:t>
            </a:r>
          </a:p>
          <a:p>
            <a:pPr>
              <a:lnSpc>
                <a:spcPct val="150000"/>
              </a:lnSpc>
            </a:pPr>
            <a:endParaRPr lang="en-GB" sz="2000" i="1" dirty="0" smtClean="0">
              <a:latin typeface="Comic Sans MS" pitchFamily="66" charset="0"/>
            </a:endParaRPr>
          </a:p>
          <a:p>
            <a:pPr>
              <a:lnSpc>
                <a:spcPct val="150000"/>
              </a:lnSpc>
            </a:pPr>
            <a:r>
              <a:rPr lang="en-GB" sz="2000" i="1" dirty="0" smtClean="0">
                <a:latin typeface="Comic Sans MS" pitchFamily="66" charset="0"/>
              </a:rPr>
              <a:t>‘… the decisions of street level bureaucrats, ... effectively become the public policies they carry out. … public policy is not best understood as made in ... top-floor suites of high-ranking administrators, ... it is actually made in the crowded offices and daily encounters of street-level workers.’</a:t>
            </a:r>
            <a:r>
              <a:rPr lang="en-GB" sz="2000" dirty="0" smtClean="0">
                <a:latin typeface="Comic Sans MS" pitchFamily="66" charset="0"/>
              </a:rPr>
              <a:t> (p.389-390)</a:t>
            </a:r>
          </a:p>
          <a:p>
            <a:pPr>
              <a:lnSpc>
                <a:spcPct val="150000"/>
              </a:lnSpc>
            </a:pPr>
            <a:endParaRPr lang="en-GB" sz="2000" i="1" dirty="0" smtClean="0">
              <a:latin typeface="Comic Sans MS" pitchFamily="66" charset="0"/>
            </a:endParaRPr>
          </a:p>
          <a:p>
            <a:pPr>
              <a:lnSpc>
                <a:spcPct val="150000"/>
              </a:lnSpc>
            </a:pPr>
            <a:r>
              <a:rPr lang="en-GB" sz="2000" i="1" dirty="0" err="1" smtClean="0">
                <a:latin typeface="Comic Sans MS" pitchFamily="66" charset="0"/>
              </a:rPr>
              <a:t>Lipsky</a:t>
            </a:r>
            <a:r>
              <a:rPr lang="en-GB" sz="2000" i="1" dirty="0" smtClean="0">
                <a:latin typeface="Comic Sans MS" pitchFamily="66" charset="0"/>
              </a:rPr>
              <a:t> (1971)</a:t>
            </a:r>
            <a:endParaRPr lang="en-GB" sz="2000" i="1" dirty="0">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2144688" y="1412776"/>
            <a:ext cx="7183462" cy="4683224"/>
          </a:xfrm>
          <a:prstGeom prst="rect">
            <a:avLst/>
          </a:prstGeom>
          <a:noFill/>
          <a:ln/>
        </p:spPr>
        <p:txBody>
          <a:bodyPr lIns="92075" tIns="46038" rIns="92075" bIns="46038">
            <a:normAutofit fontScale="92500"/>
          </a:bodyPr>
          <a:lstStyle/>
          <a:p>
            <a:pPr>
              <a:lnSpc>
                <a:spcPct val="150000"/>
              </a:lnSpc>
            </a:pPr>
            <a:r>
              <a:rPr lang="en-GB" i="1" dirty="0" smtClean="0">
                <a:latin typeface="Comic Sans MS" pitchFamily="66" charset="0"/>
              </a:rPr>
              <a:t>Ideally, and by training, street-level bureaucrats respond to the individual needs or characteristics of the people they serve or confront. In practice, they must deal with clients on a mass basis … Teachers should respond to the needs of the individual child; in practice they must develop techniques to respond to children as a class’</a:t>
            </a:r>
            <a:r>
              <a:rPr lang="en-GB" dirty="0" smtClean="0">
                <a:latin typeface="Comic Sans MS" pitchFamily="66" charset="0"/>
              </a:rPr>
              <a:t> </a:t>
            </a:r>
          </a:p>
          <a:p>
            <a:pPr>
              <a:lnSpc>
                <a:spcPct val="150000"/>
              </a:lnSpc>
            </a:pPr>
            <a:endParaRPr lang="en-GB" dirty="0" smtClean="0">
              <a:latin typeface="Comic Sans MS" pitchFamily="66" charset="0"/>
            </a:endParaRPr>
          </a:p>
          <a:p>
            <a:pPr>
              <a:lnSpc>
                <a:spcPct val="150000"/>
              </a:lnSpc>
            </a:pPr>
            <a:r>
              <a:rPr lang="en-GB" dirty="0" smtClean="0">
                <a:latin typeface="Comic Sans MS" pitchFamily="66" charset="0"/>
              </a:rPr>
              <a:t>(</a:t>
            </a:r>
            <a:r>
              <a:rPr lang="en-GB" dirty="0" err="1" smtClean="0">
                <a:latin typeface="Comic Sans MS" pitchFamily="66" charset="0"/>
              </a:rPr>
              <a:t>Lipsky</a:t>
            </a:r>
            <a:r>
              <a:rPr lang="en-GB" dirty="0" smtClean="0">
                <a:latin typeface="Comic Sans MS" pitchFamily="66" charset="0"/>
              </a:rPr>
              <a:t>, 1971 p.390).</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40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b="1" dirty="0" smtClean="0">
              <a:solidFill>
                <a:schemeClr val="tx2">
                  <a:shade val="30000"/>
                  <a:satMod val="150000"/>
                </a:schemeClr>
              </a:solidFill>
              <a:latin typeface="+mn-lt"/>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1712640" y="1844824"/>
            <a:ext cx="7183462" cy="3963144"/>
          </a:xfrm>
          <a:prstGeom prst="rect">
            <a:avLst/>
          </a:prstGeom>
          <a:noFill/>
          <a:ln/>
        </p:spPr>
        <p:txBody>
          <a:bodyPr lIns="92075" tIns="46038" rIns="92075" bIns="46038">
            <a:normAutofit/>
          </a:bodyPr>
          <a:lstStyle/>
          <a:p>
            <a:pPr marL="27432" lvl="0" eaLnBrk="1" fontAlgn="auto" hangingPunct="1">
              <a:lnSpc>
                <a:spcPct val="150000"/>
              </a:lnSpc>
              <a:spcBef>
                <a:spcPts val="600"/>
              </a:spcBef>
              <a:spcAft>
                <a:spcPts val="0"/>
              </a:spcAft>
              <a:buClr>
                <a:schemeClr val="accent1"/>
              </a:buClr>
              <a:buSzPct val="80000"/>
              <a:defRPr/>
            </a:pPr>
            <a:r>
              <a:rPr kumimoji="0" lang="en-GB" sz="40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   ‘... </a:t>
            </a:r>
            <a:r>
              <a:rPr lang="en-GB" sz="4000" dirty="0" smtClean="0">
                <a:latin typeface="Comic Sans MS" pitchFamily="66" charset="0"/>
              </a:rPr>
              <a:t>it’s not the amount of time spent in the classroom that matters but what goes on in that time’</a:t>
            </a:r>
            <a:endParaRPr kumimoji="0" lang="en-GB" sz="40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b="1" dirty="0" smtClean="0">
              <a:solidFill>
                <a:schemeClr val="tx2">
                  <a:shade val="30000"/>
                  <a:satMod val="150000"/>
                </a:schemeClr>
              </a:solidFill>
              <a:latin typeface="+mn-lt"/>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graphicFrame>
        <p:nvGraphicFramePr>
          <p:cNvPr id="8" name="Chart 7"/>
          <p:cNvGraphicFramePr/>
          <p:nvPr/>
        </p:nvGraphicFramePr>
        <p:xfrm>
          <a:off x="2360712" y="1124744"/>
          <a:ext cx="6604000" cy="44026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928664" y="5877272"/>
            <a:ext cx="7056784" cy="400110"/>
          </a:xfrm>
          <a:prstGeom prst="rect">
            <a:avLst/>
          </a:prstGeom>
          <a:noFill/>
        </p:spPr>
        <p:txBody>
          <a:bodyPr wrap="square" rtlCol="0">
            <a:spAutoFit/>
          </a:bodyPr>
          <a:lstStyle/>
          <a:p>
            <a:pPr algn="ctr"/>
            <a:r>
              <a:rPr lang="en-GB" sz="2000" dirty="0" smtClean="0">
                <a:latin typeface="Comic Sans MS" pitchFamily="66" charset="0"/>
              </a:rPr>
              <a:t>SMU   MA (Ed)     New Starts</a:t>
            </a:r>
            <a:endParaRPr lang="en-GB" sz="20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fade">
                                      <p:cBhvr>
                                        <p:cTn id="12" dur="500"/>
                                        <p:tgtEl>
                                          <p:spTgt spid="8">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fade">
                                      <p:cBhvr>
                                        <p:cTn id="17" dur="500"/>
                                        <p:tgtEl>
                                          <p:spTgt spid="8">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fade">
                                      <p:cBhvr>
                                        <p:cTn id="22" dur="500"/>
                                        <p:tgtEl>
                                          <p:spTgt spid="8">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fade">
                                      <p:cBhvr>
                                        <p:cTn id="27" dur="500"/>
                                        <p:tgtEl>
                                          <p:spTgt spid="8">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1928664" y="1412776"/>
            <a:ext cx="7399486" cy="5115272"/>
          </a:xfrm>
          <a:prstGeom prst="rect">
            <a:avLst/>
          </a:prstGeom>
          <a:noFill/>
          <a:ln/>
        </p:spPr>
        <p:txBody>
          <a:bodyPr lIns="92075" tIns="46038" rIns="92075" bIns="46038">
            <a:normAutofit/>
          </a:bodyPr>
          <a:lstStyle/>
          <a:p>
            <a:pPr marL="27432" lvl="0" eaLnBrk="1" fontAlgn="auto" hangingPunct="1">
              <a:lnSpc>
                <a:spcPct val="150000"/>
              </a:lnSpc>
              <a:spcBef>
                <a:spcPts val="600"/>
              </a:spcBef>
              <a:spcAft>
                <a:spcPts val="0"/>
              </a:spcAft>
              <a:buClr>
                <a:schemeClr val="accent1"/>
              </a:buClr>
              <a:buSzPct val="80000"/>
              <a:defRPr/>
            </a:pPr>
            <a:r>
              <a:rPr lang="en-GB" sz="3600" dirty="0" smtClean="0">
                <a:latin typeface="Comic Sans MS" pitchFamily="66" charset="0"/>
              </a:rPr>
              <a:t>‘ ... we will invite some of the best higher education providers of initial teacher training to open University Training Schools’. (</a:t>
            </a:r>
            <a:r>
              <a:rPr lang="en-GB" sz="3600" dirty="0" err="1" smtClean="0">
                <a:latin typeface="Comic Sans MS" pitchFamily="66" charset="0"/>
              </a:rPr>
              <a:t>para</a:t>
            </a:r>
            <a:r>
              <a:rPr lang="en-GB" sz="3600" dirty="0" smtClean="0">
                <a:latin typeface="Comic Sans MS" pitchFamily="66" charset="0"/>
              </a:rPr>
              <a:t> 2.25 p 23).</a:t>
            </a:r>
            <a:endParaRPr kumimoji="0" lang="en-GB" sz="36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1640632" y="1340768"/>
            <a:ext cx="7687518" cy="4755232"/>
          </a:xfrm>
          <a:prstGeom prst="rect">
            <a:avLst/>
          </a:prstGeom>
          <a:noFill/>
          <a:ln/>
        </p:spPr>
        <p:txBody>
          <a:bodyPr lIns="92075" tIns="46038" rIns="92075" bIns="46038">
            <a:normAutofit fontScale="92500" lnSpcReduction="10000"/>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GB" sz="4000" b="1" i="0" u="none" strike="noStrike" kern="1200" cap="none" spc="0" normalizeH="0" baseline="0" noProof="0" dirty="0" smtClean="0">
                <a:ln>
                  <a:noFill/>
                </a:ln>
                <a:effectLst/>
                <a:uLnTx/>
                <a:uFillTx/>
                <a:latin typeface="Comic Sans MS" pitchFamily="66" charset="0"/>
              </a:rPr>
              <a:t>Fault lines</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sz="4000" b="1" dirty="0" smtClean="0">
              <a:solidFill>
                <a:srgbClr val="FF0000"/>
              </a:solidFill>
              <a:latin typeface="Comic Sans MS" pitchFamily="66" charset="0"/>
            </a:endParaRP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4000" b="1" i="0" u="none" strike="noStrike" kern="1200" cap="none" spc="0" normalizeH="0" baseline="0" noProof="0" dirty="0" smtClean="0">
                <a:ln>
                  <a:noFill/>
                </a:ln>
                <a:effectLst/>
                <a:uLnTx/>
                <a:uFillTx/>
                <a:latin typeface="Comic Sans MS" pitchFamily="66" charset="0"/>
              </a:rPr>
              <a:t>Teacher Educator academic</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4000" b="1" dirty="0" smtClean="0">
                <a:latin typeface="Comic Sans MS" pitchFamily="66" charset="0"/>
              </a:rPr>
              <a:t>The contractual fault line</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4000" b="1" i="0" u="none" strike="noStrike" kern="1200" cap="none" spc="0" normalizeH="0" baseline="0" noProof="0" dirty="0" smtClean="0">
                <a:ln>
                  <a:noFill/>
                </a:ln>
                <a:effectLst/>
                <a:uLnTx/>
                <a:uFillTx/>
                <a:latin typeface="Comic Sans MS" pitchFamily="66" charset="0"/>
              </a:rPr>
              <a:t>The linguistic fault </a:t>
            </a:r>
            <a:r>
              <a:rPr kumimoji="0" lang="en-GB" sz="4000" b="1" i="0" u="none" strike="noStrike" kern="1200" cap="none" spc="0" normalizeH="0" baseline="0" noProof="0" dirty="0" smtClean="0">
                <a:ln>
                  <a:noFill/>
                </a:ln>
                <a:effectLst/>
                <a:uLnTx/>
                <a:uFillTx/>
                <a:latin typeface="Comic Sans MS" pitchFamily="66" charset="0"/>
              </a:rPr>
              <a:t>line</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4000" b="1" dirty="0" smtClean="0">
                <a:latin typeface="Comic Sans MS" pitchFamily="66" charset="0"/>
              </a:rPr>
              <a:t>The territorial fault line</a:t>
            </a:r>
            <a:endParaRPr kumimoji="0" lang="en-GB" sz="4000" b="1" i="0" u="none" strike="noStrike" kern="1200" cap="none" spc="0" normalizeH="0" baseline="0" noProof="0" dirty="0" smtClean="0">
              <a:ln>
                <a:noFill/>
              </a:ln>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40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b="1" dirty="0" smtClean="0">
              <a:solidFill>
                <a:schemeClr val="tx2">
                  <a:shade val="30000"/>
                  <a:satMod val="150000"/>
                </a:schemeClr>
              </a:solidFill>
              <a:latin typeface="+mn-lt"/>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p:nvPr/>
        </p:nvSpPr>
        <p:spPr>
          <a:xfrm>
            <a:off x="1640632" y="1844824"/>
            <a:ext cx="7560840" cy="3252493"/>
          </a:xfrm>
          <a:prstGeom prst="rect">
            <a:avLst/>
          </a:prstGeom>
        </p:spPr>
        <p:txBody>
          <a:bodyPr wrap="square">
            <a:spAutoFit/>
          </a:bodyPr>
          <a:lstStyle/>
          <a:p>
            <a:pPr>
              <a:lnSpc>
                <a:spcPct val="150000"/>
              </a:lnSpc>
            </a:pPr>
            <a:r>
              <a:rPr lang="en-GB" sz="2800" b="1" dirty="0" smtClean="0">
                <a:solidFill>
                  <a:srgbClr val="FF0000"/>
                </a:solidFill>
                <a:latin typeface="Comic Sans MS" pitchFamily="66" charset="0"/>
              </a:rPr>
              <a:t>‘The initial training of teachers is perhaps the most important part of their professional development ‘ </a:t>
            </a:r>
          </a:p>
          <a:p>
            <a:pPr>
              <a:lnSpc>
                <a:spcPct val="150000"/>
              </a:lnSpc>
            </a:pPr>
            <a:endParaRPr lang="en-GB" sz="2800" b="1" dirty="0" smtClean="0">
              <a:solidFill>
                <a:srgbClr val="FF0000"/>
              </a:solidFill>
              <a:latin typeface="Comic Sans MS" pitchFamily="66" charset="0"/>
            </a:endParaRPr>
          </a:p>
          <a:p>
            <a:pPr>
              <a:lnSpc>
                <a:spcPct val="150000"/>
              </a:lnSpc>
            </a:pPr>
            <a:r>
              <a:rPr lang="en-GB" sz="2800" b="1" dirty="0" smtClean="0">
                <a:solidFill>
                  <a:srgbClr val="FF0000"/>
                </a:solidFill>
                <a:latin typeface="Comic Sans MS" pitchFamily="66" charset="0"/>
              </a:rPr>
              <a:t>(</a:t>
            </a:r>
            <a:r>
              <a:rPr lang="en-GB" sz="2800" b="1" dirty="0" err="1" smtClean="0">
                <a:solidFill>
                  <a:srgbClr val="FF0000"/>
                </a:solidFill>
                <a:latin typeface="Comic Sans MS" pitchFamily="66" charset="0"/>
              </a:rPr>
              <a:t>para</a:t>
            </a:r>
            <a:r>
              <a:rPr lang="en-GB" sz="2800" b="1" dirty="0" smtClean="0">
                <a:solidFill>
                  <a:srgbClr val="FF0000"/>
                </a:solidFill>
                <a:latin typeface="Comic Sans MS" pitchFamily="66" charset="0"/>
              </a:rPr>
              <a:t> 2.20 p 22)</a:t>
            </a:r>
            <a:endParaRPr lang="en-GB" sz="2800" b="1" i="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1423988" y="333375"/>
            <a:ext cx="7058025" cy="519113"/>
          </a:xfrm>
          <a:prstGeom prst="rect">
            <a:avLst/>
          </a:prstGeom>
          <a:noFill/>
          <a:ln w="9525">
            <a:noFill/>
            <a:miter lim="800000"/>
            <a:headEnd/>
            <a:tailEnd/>
          </a:ln>
          <a:effectLst/>
        </p:spPr>
        <p:txBody>
          <a:bodyPr>
            <a:spAutoFit/>
          </a:bodyPr>
          <a:lstStyle/>
          <a:p>
            <a:pPr algn="ctr">
              <a:spcBef>
                <a:spcPct val="50000"/>
              </a:spcBef>
            </a:pPr>
            <a:r>
              <a:rPr lang="en-GB" sz="2800" b="1" i="1">
                <a:effectLst>
                  <a:outerShdw blurRad="38100" dist="38100" dir="2700000" algn="tl">
                    <a:srgbClr val="FFFFFF"/>
                  </a:outerShdw>
                </a:effectLst>
                <a:latin typeface="Comic Sans MS" pitchFamily="66" charset="0"/>
              </a:rPr>
              <a:t>A PDF for Teachers in Wales</a:t>
            </a:r>
          </a:p>
        </p:txBody>
      </p:sp>
      <p:sp>
        <p:nvSpPr>
          <p:cNvPr id="274435" name="Rectangle 3"/>
          <p:cNvSpPr>
            <a:spLocks noChangeArrowheads="1"/>
          </p:cNvSpPr>
          <p:nvPr/>
        </p:nvSpPr>
        <p:spPr bwMode="auto">
          <a:xfrm>
            <a:off x="1423988" y="2276475"/>
            <a:ext cx="7658100" cy="2400300"/>
          </a:xfrm>
          <a:prstGeom prst="rect">
            <a:avLst/>
          </a:prstGeom>
          <a:solidFill>
            <a:srgbClr val="808080"/>
          </a:solidFill>
          <a:ln w="9525">
            <a:solidFill>
              <a:srgbClr val="000000"/>
            </a:solidFill>
            <a:miter lim="800000"/>
            <a:headEnd/>
            <a:tailEnd/>
          </a:ln>
        </p:spPr>
        <p:txBody>
          <a:bodyPr/>
          <a:lstStyle/>
          <a:p>
            <a:endParaRPr lang="en-US"/>
          </a:p>
        </p:txBody>
      </p:sp>
      <p:sp>
        <p:nvSpPr>
          <p:cNvPr id="274436" name="Text Box 4"/>
          <p:cNvSpPr txBox="1">
            <a:spLocks noChangeArrowheads="1"/>
          </p:cNvSpPr>
          <p:nvPr/>
        </p:nvSpPr>
        <p:spPr bwMode="auto">
          <a:xfrm>
            <a:off x="1784350" y="2852738"/>
            <a:ext cx="2057400" cy="495300"/>
          </a:xfrm>
          <a:prstGeom prst="rect">
            <a:avLst/>
          </a:prstGeom>
          <a:solidFill>
            <a:srgbClr val="00FF00"/>
          </a:solidFill>
          <a:ln w="38100">
            <a:solidFill>
              <a:srgbClr val="000000"/>
            </a:solidFill>
            <a:miter lim="800000"/>
            <a:headEnd/>
            <a:tailEnd/>
          </a:ln>
        </p:spPr>
        <p:txBody>
          <a:bodyPr>
            <a:spAutoFit/>
          </a:bodyPr>
          <a:lstStyle/>
          <a:p>
            <a:pPr algn="ctr">
              <a:spcBef>
                <a:spcPts val="600"/>
              </a:spcBef>
              <a:spcAft>
                <a:spcPts val="600"/>
              </a:spcAft>
            </a:pPr>
            <a:r>
              <a:rPr lang="en-US" b="1">
                <a:latin typeface="Comic Sans MS" pitchFamily="66" charset="0"/>
              </a:rPr>
              <a:t>IPP</a:t>
            </a:r>
            <a:endParaRPr lang="en-GB"/>
          </a:p>
        </p:txBody>
      </p:sp>
      <p:sp>
        <p:nvSpPr>
          <p:cNvPr id="274437" name="Text Box 5"/>
          <p:cNvSpPr txBox="1">
            <a:spLocks noChangeArrowheads="1"/>
          </p:cNvSpPr>
          <p:nvPr/>
        </p:nvSpPr>
        <p:spPr bwMode="auto">
          <a:xfrm>
            <a:off x="3938588" y="2505075"/>
            <a:ext cx="4800600" cy="1257300"/>
          </a:xfrm>
          <a:prstGeom prst="rect">
            <a:avLst/>
          </a:prstGeom>
          <a:solidFill>
            <a:srgbClr val="00FFFF"/>
          </a:solidFill>
          <a:ln w="9525">
            <a:solidFill>
              <a:srgbClr val="000000"/>
            </a:solidFill>
            <a:miter lim="800000"/>
            <a:headEnd/>
            <a:tailEnd/>
          </a:ln>
        </p:spPr>
        <p:txBody>
          <a:bodyPr/>
          <a:lstStyle/>
          <a:p>
            <a:pPr algn="r">
              <a:spcBef>
                <a:spcPts val="600"/>
              </a:spcBef>
              <a:spcAft>
                <a:spcPts val="600"/>
              </a:spcAft>
            </a:pPr>
            <a:r>
              <a:rPr lang="en-US" b="1">
                <a:latin typeface="Comic Sans MS" pitchFamily="66" charset="0"/>
              </a:rPr>
              <a:t>CPD</a:t>
            </a:r>
            <a:endParaRPr lang="en-GB"/>
          </a:p>
        </p:txBody>
      </p:sp>
      <p:sp>
        <p:nvSpPr>
          <p:cNvPr id="274438" name="Text Box 6"/>
          <p:cNvSpPr txBox="1">
            <a:spLocks noChangeArrowheads="1"/>
          </p:cNvSpPr>
          <p:nvPr/>
        </p:nvSpPr>
        <p:spPr bwMode="auto">
          <a:xfrm>
            <a:off x="4052888" y="2619375"/>
            <a:ext cx="2171700" cy="914400"/>
          </a:xfrm>
          <a:prstGeom prst="rect">
            <a:avLst/>
          </a:prstGeom>
          <a:solidFill>
            <a:srgbClr val="993366"/>
          </a:solidFill>
          <a:ln w="9525">
            <a:solidFill>
              <a:srgbClr val="000000"/>
            </a:solidFill>
            <a:prstDash val="dash"/>
            <a:miter lim="800000"/>
            <a:headEnd/>
            <a:tailEnd/>
          </a:ln>
        </p:spPr>
        <p:txBody>
          <a:bodyPr/>
          <a:lstStyle/>
          <a:p>
            <a:pPr algn="r">
              <a:spcBef>
                <a:spcPts val="600"/>
              </a:spcBef>
              <a:spcAft>
                <a:spcPts val="600"/>
              </a:spcAft>
            </a:pPr>
            <a:r>
              <a:rPr lang="en-US" b="1">
                <a:latin typeface="Comic Sans MS" pitchFamily="66" charset="0"/>
              </a:rPr>
              <a:t>EPD</a:t>
            </a:r>
            <a:endParaRPr lang="en-GB"/>
          </a:p>
        </p:txBody>
      </p:sp>
      <p:sp>
        <p:nvSpPr>
          <p:cNvPr id="274439" name="Text Box 7"/>
          <p:cNvSpPr txBox="1">
            <a:spLocks noChangeArrowheads="1"/>
          </p:cNvSpPr>
          <p:nvPr/>
        </p:nvSpPr>
        <p:spPr bwMode="auto">
          <a:xfrm>
            <a:off x="4167188" y="2733675"/>
            <a:ext cx="1028700" cy="571500"/>
          </a:xfrm>
          <a:prstGeom prst="rect">
            <a:avLst/>
          </a:prstGeom>
          <a:solidFill>
            <a:srgbClr val="FFCC00"/>
          </a:solidFill>
          <a:ln w="9525">
            <a:solidFill>
              <a:srgbClr val="000000"/>
            </a:solidFill>
            <a:miter lim="800000"/>
            <a:headEnd/>
            <a:tailEnd/>
          </a:ln>
        </p:spPr>
        <p:txBody>
          <a:bodyPr/>
          <a:lstStyle/>
          <a:p>
            <a:pPr>
              <a:spcBef>
                <a:spcPts val="600"/>
              </a:spcBef>
              <a:spcAft>
                <a:spcPts val="600"/>
              </a:spcAft>
            </a:pPr>
            <a:r>
              <a:rPr lang="en-US" sz="1600" b="1">
                <a:latin typeface="Comic Sans MS" pitchFamily="66" charset="0"/>
              </a:rPr>
              <a:t>Induct’n</a:t>
            </a:r>
            <a:endParaRPr lang="en-GB"/>
          </a:p>
        </p:txBody>
      </p:sp>
      <p:sp>
        <p:nvSpPr>
          <p:cNvPr id="274440" name="Line 8"/>
          <p:cNvSpPr>
            <a:spLocks noChangeShapeType="1"/>
          </p:cNvSpPr>
          <p:nvPr/>
        </p:nvSpPr>
        <p:spPr bwMode="auto">
          <a:xfrm flipV="1">
            <a:off x="3584575" y="3141663"/>
            <a:ext cx="685800" cy="0"/>
          </a:xfrm>
          <a:prstGeom prst="line">
            <a:avLst/>
          </a:prstGeom>
          <a:noFill/>
          <a:ln w="28575">
            <a:solidFill>
              <a:srgbClr val="000000"/>
            </a:solidFill>
            <a:round/>
            <a:headEnd/>
            <a:tailEnd type="triangle" w="med" len="med"/>
          </a:ln>
        </p:spPr>
        <p:txBody>
          <a:bodyPr/>
          <a:lstStyle/>
          <a:p>
            <a:endParaRPr lang="en-US"/>
          </a:p>
        </p:txBody>
      </p:sp>
      <p:sp>
        <p:nvSpPr>
          <p:cNvPr id="274441" name="Line 9"/>
          <p:cNvSpPr>
            <a:spLocks noChangeShapeType="1"/>
          </p:cNvSpPr>
          <p:nvPr/>
        </p:nvSpPr>
        <p:spPr bwMode="auto">
          <a:xfrm>
            <a:off x="1538288" y="2390775"/>
            <a:ext cx="0" cy="2171700"/>
          </a:xfrm>
          <a:prstGeom prst="line">
            <a:avLst/>
          </a:prstGeom>
          <a:noFill/>
          <a:ln w="28575">
            <a:solidFill>
              <a:srgbClr val="000000"/>
            </a:solidFill>
            <a:round/>
            <a:headEnd/>
            <a:tailEnd/>
          </a:ln>
        </p:spPr>
        <p:txBody>
          <a:bodyPr/>
          <a:lstStyle/>
          <a:p>
            <a:endParaRPr lang="en-US"/>
          </a:p>
        </p:txBody>
      </p:sp>
      <p:sp>
        <p:nvSpPr>
          <p:cNvPr id="274442" name="Line 10"/>
          <p:cNvSpPr>
            <a:spLocks noChangeShapeType="1"/>
          </p:cNvSpPr>
          <p:nvPr/>
        </p:nvSpPr>
        <p:spPr bwMode="auto">
          <a:xfrm>
            <a:off x="1538288" y="2390775"/>
            <a:ext cx="7429500" cy="0"/>
          </a:xfrm>
          <a:prstGeom prst="line">
            <a:avLst/>
          </a:prstGeom>
          <a:noFill/>
          <a:ln w="28575">
            <a:solidFill>
              <a:srgbClr val="000000"/>
            </a:solidFill>
            <a:round/>
            <a:headEnd/>
            <a:tailEnd/>
          </a:ln>
        </p:spPr>
        <p:txBody>
          <a:bodyPr/>
          <a:lstStyle/>
          <a:p>
            <a:endParaRPr lang="en-US"/>
          </a:p>
        </p:txBody>
      </p:sp>
      <p:sp>
        <p:nvSpPr>
          <p:cNvPr id="274443" name="Line 11"/>
          <p:cNvSpPr>
            <a:spLocks noChangeShapeType="1"/>
          </p:cNvSpPr>
          <p:nvPr/>
        </p:nvSpPr>
        <p:spPr bwMode="auto">
          <a:xfrm>
            <a:off x="8967788" y="2390775"/>
            <a:ext cx="1587" cy="2171700"/>
          </a:xfrm>
          <a:prstGeom prst="line">
            <a:avLst/>
          </a:prstGeom>
          <a:noFill/>
          <a:ln w="28575">
            <a:solidFill>
              <a:srgbClr val="000000"/>
            </a:solidFill>
            <a:round/>
            <a:headEnd/>
            <a:tailEnd/>
          </a:ln>
        </p:spPr>
        <p:txBody>
          <a:bodyPr/>
          <a:lstStyle/>
          <a:p>
            <a:endParaRPr lang="en-US"/>
          </a:p>
        </p:txBody>
      </p:sp>
      <p:sp>
        <p:nvSpPr>
          <p:cNvPr id="274444" name="Line 12"/>
          <p:cNvSpPr>
            <a:spLocks noChangeShapeType="1"/>
          </p:cNvSpPr>
          <p:nvPr/>
        </p:nvSpPr>
        <p:spPr bwMode="auto">
          <a:xfrm>
            <a:off x="1538288" y="4562475"/>
            <a:ext cx="7429500" cy="0"/>
          </a:xfrm>
          <a:prstGeom prst="line">
            <a:avLst/>
          </a:prstGeom>
          <a:noFill/>
          <a:ln w="28575">
            <a:solidFill>
              <a:srgbClr val="000000"/>
            </a:solidFill>
            <a:round/>
            <a:headEnd/>
            <a:tailEnd/>
          </a:ln>
        </p:spPr>
        <p:txBody>
          <a:bodyPr/>
          <a:lstStyle/>
          <a:p>
            <a:endParaRPr lang="en-US"/>
          </a:p>
        </p:txBody>
      </p:sp>
      <p:sp>
        <p:nvSpPr>
          <p:cNvPr id="274445" name="Text Box 13"/>
          <p:cNvSpPr txBox="1">
            <a:spLocks noChangeArrowheads="1"/>
          </p:cNvSpPr>
          <p:nvPr/>
        </p:nvSpPr>
        <p:spPr bwMode="auto">
          <a:xfrm>
            <a:off x="2432050" y="5013325"/>
            <a:ext cx="5545138" cy="457200"/>
          </a:xfrm>
          <a:prstGeom prst="rect">
            <a:avLst/>
          </a:prstGeom>
          <a:noFill/>
          <a:ln w="9525">
            <a:noFill/>
            <a:miter lim="800000"/>
            <a:headEnd/>
            <a:tailEnd/>
          </a:ln>
          <a:effectLst/>
        </p:spPr>
        <p:txBody>
          <a:bodyPr>
            <a:spAutoFit/>
          </a:bodyPr>
          <a:lstStyle/>
          <a:p>
            <a:pPr algn="ctr">
              <a:spcBef>
                <a:spcPct val="50000"/>
              </a:spcBef>
            </a:pPr>
            <a:r>
              <a:rPr lang="en-GB" b="1">
                <a:solidFill>
                  <a:srgbClr val="990000"/>
                </a:solidFill>
                <a:latin typeface="Comic Sans MS" pitchFamily="66" charset="0"/>
              </a:rPr>
              <a:t>Elements of CPD: alignment</a:t>
            </a:r>
          </a:p>
        </p:txBody>
      </p:sp>
      <p:pic>
        <p:nvPicPr>
          <p:cNvPr id="14" name="Picture 1" descr="LetterHead"/>
          <p:cNvPicPr>
            <a:picLocks noChangeAspect="1" noChangeArrowheads="1"/>
          </p:cNvPicPr>
          <p:nvPr/>
        </p:nvPicPr>
        <p:blipFill>
          <a:blip r:embed="rId2"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3"/>
          <p:cNvSpPr txBox="1">
            <a:spLocks noChangeArrowheads="1"/>
          </p:cNvSpPr>
          <p:nvPr/>
        </p:nvSpPr>
        <p:spPr>
          <a:xfrm>
            <a:off x="2072680" y="980728"/>
            <a:ext cx="7255470" cy="5115272"/>
          </a:xfrm>
          <a:prstGeom prst="rect">
            <a:avLst/>
          </a:prstGeom>
          <a:noFill/>
          <a:ln/>
        </p:spPr>
        <p:txBody>
          <a:bodyPr lIns="92075" tIns="46038" rIns="92075" bIns="46038">
            <a:normAutofit fontScale="85000" lnSpcReduction="20000"/>
          </a:bodyPr>
          <a:lstStyle/>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26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Models of professional development (Kennedy, 2005)</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2600" b="1" dirty="0" smtClean="0">
                <a:solidFill>
                  <a:schemeClr val="tx2">
                    <a:shade val="30000"/>
                    <a:satMod val="150000"/>
                  </a:schemeClr>
                </a:solidFill>
                <a:latin typeface="Comic Sans MS" pitchFamily="66" charset="0"/>
              </a:rPr>
              <a:t>Training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26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Award bearing</a:t>
            </a:r>
            <a:r>
              <a:rPr kumimoji="0" lang="en-GB" sz="2600" b="1" i="0" u="none" strike="noStrike" kern="1200" cap="none" spc="0" normalizeH="0" noProof="0" dirty="0" smtClean="0">
                <a:ln>
                  <a:noFill/>
                </a:ln>
                <a:solidFill>
                  <a:schemeClr val="tx2">
                    <a:shade val="30000"/>
                    <a:satMod val="150000"/>
                  </a:schemeClr>
                </a:solidFill>
                <a:effectLst/>
                <a:uLnTx/>
                <a:uFillTx/>
                <a:latin typeface="Comic Sans MS" pitchFamily="66" charset="0"/>
              </a:rPr>
              <a:t>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2600" b="1" baseline="0" dirty="0" smtClean="0">
                <a:solidFill>
                  <a:schemeClr val="tx2">
                    <a:shade val="30000"/>
                    <a:satMod val="150000"/>
                  </a:schemeClr>
                </a:solidFill>
                <a:latin typeface="Comic Sans MS" pitchFamily="66" charset="0"/>
              </a:rPr>
              <a:t>Deficit</a:t>
            </a:r>
            <a:r>
              <a:rPr lang="en-GB" sz="2600" b="1" dirty="0" smtClean="0">
                <a:solidFill>
                  <a:schemeClr val="tx2">
                    <a:shade val="30000"/>
                    <a:satMod val="150000"/>
                  </a:schemeClr>
                </a:solidFill>
                <a:latin typeface="Comic Sans MS" pitchFamily="66" charset="0"/>
              </a:rPr>
              <a:t>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26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Cascade</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2600" b="1" dirty="0" smtClean="0">
                <a:solidFill>
                  <a:schemeClr val="tx2">
                    <a:shade val="30000"/>
                    <a:satMod val="150000"/>
                  </a:schemeClr>
                </a:solidFill>
                <a:latin typeface="Comic Sans MS" pitchFamily="66" charset="0"/>
              </a:rPr>
              <a:t>Coaching/mentoring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2600" b="1" dirty="0" smtClean="0">
                <a:solidFill>
                  <a:schemeClr val="tx2">
                    <a:shade val="30000"/>
                    <a:satMod val="150000"/>
                  </a:schemeClr>
                </a:solidFill>
                <a:latin typeface="Comic Sans MS" pitchFamily="66" charset="0"/>
              </a:rPr>
              <a:t>Community of practice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GB" sz="2600" b="1" i="0" u="none" strike="noStrike" kern="1200" cap="none" spc="0" normalizeH="0" baseline="0" noProof="0" dirty="0" smtClean="0">
                <a:ln>
                  <a:noFill/>
                </a:ln>
                <a:solidFill>
                  <a:schemeClr val="tx2">
                    <a:shade val="30000"/>
                    <a:satMod val="150000"/>
                  </a:schemeClr>
                </a:solidFill>
                <a:effectLst/>
                <a:uLnTx/>
                <a:uFillTx/>
                <a:latin typeface="Comic Sans MS" pitchFamily="66" charset="0"/>
              </a:rPr>
              <a:t>Action research model</a:t>
            </a:r>
          </a:p>
          <a:p>
            <a:pPr marL="27432" marR="0" lvl="0" indent="0" algn="l"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lang="en-GB" sz="2600" b="1" dirty="0" smtClean="0">
                <a:solidFill>
                  <a:schemeClr val="tx2">
                    <a:shade val="30000"/>
                    <a:satMod val="150000"/>
                  </a:schemeClr>
                </a:solidFill>
                <a:latin typeface="Comic Sans MS" pitchFamily="66" charset="0"/>
              </a:rPr>
              <a:t>Transformative model</a:t>
            </a:r>
            <a:endParaRPr kumimoji="0" lang="en-GB" sz="26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4000" b="1" i="0" u="none" strike="noStrike" kern="1200" cap="none" spc="0" normalizeH="0" baseline="0" noProof="0" dirty="0" smtClean="0">
              <a:ln>
                <a:noFill/>
              </a:ln>
              <a:solidFill>
                <a:srgbClr val="FF0000"/>
              </a:solidFill>
              <a:effectLst/>
              <a:uLnTx/>
              <a:uFillTx/>
              <a:latin typeface="Comic Sans MS" pitchFamily="66" charset="0"/>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GB" b="1" dirty="0" smtClean="0">
              <a:solidFill>
                <a:schemeClr val="tx2">
                  <a:shade val="30000"/>
                  <a:satMod val="150000"/>
                </a:schemeClr>
              </a:solidFill>
              <a:latin typeface="+mn-lt"/>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4608" y="1268760"/>
            <a:ext cx="7776864" cy="5170646"/>
          </a:xfrm>
          <a:prstGeom prst="rect">
            <a:avLst/>
          </a:prstGeom>
        </p:spPr>
        <p:txBody>
          <a:bodyPr wrap="square">
            <a:spAutoFit/>
          </a:bodyPr>
          <a:lstStyle/>
          <a:p>
            <a:pPr>
              <a:lnSpc>
                <a:spcPct val="150000"/>
              </a:lnSpc>
            </a:pPr>
            <a:r>
              <a:rPr lang="en-GB" sz="2000" b="1" dirty="0" smtClean="0">
                <a:latin typeface="Arial" pitchFamily="34" charset="0"/>
                <a:cs typeface="Arial" pitchFamily="34" charset="0"/>
              </a:rPr>
              <a:t>Our aims include</a:t>
            </a:r>
          </a:p>
          <a:p>
            <a:pPr>
              <a:lnSpc>
                <a:spcPct val="150000"/>
              </a:lnSpc>
            </a:pPr>
            <a:endParaRPr lang="en-GB" sz="2000" dirty="0" smtClean="0">
              <a:latin typeface="Arial" pitchFamily="34" charset="0"/>
              <a:cs typeface="Arial" pitchFamily="34" charset="0"/>
            </a:endParaRPr>
          </a:p>
          <a:p>
            <a:pPr lvl="1">
              <a:lnSpc>
                <a:spcPct val="150000"/>
              </a:lnSpc>
              <a:buFont typeface="Arial" pitchFamily="34" charset="0"/>
              <a:buChar char="•"/>
            </a:pPr>
            <a:r>
              <a:rPr lang="en-GB" sz="1800" i="1" dirty="0" smtClean="0">
                <a:solidFill>
                  <a:schemeClr val="bg2">
                    <a:lumMod val="25000"/>
                  </a:schemeClr>
                </a:solidFill>
                <a:latin typeface="Arial" pitchFamily="34" charset="0"/>
                <a:cs typeface="Arial" pitchFamily="34" charset="0"/>
              </a:rPr>
              <a:t>     to support, develop and promote good professional   </a:t>
            </a:r>
          </a:p>
          <a:p>
            <a:pPr lvl="1">
              <a:lnSpc>
                <a:spcPct val="150000"/>
              </a:lnSpc>
            </a:pPr>
            <a:r>
              <a:rPr lang="en-GB" sz="1800" i="1" dirty="0" smtClean="0">
                <a:solidFill>
                  <a:schemeClr val="bg2">
                    <a:lumMod val="25000"/>
                  </a:schemeClr>
                </a:solidFill>
                <a:latin typeface="Arial" pitchFamily="34" charset="0"/>
                <a:cs typeface="Arial" pitchFamily="34" charset="0"/>
              </a:rPr>
              <a:t>      development practice; </a:t>
            </a:r>
          </a:p>
          <a:p>
            <a:pPr lvl="1">
              <a:lnSpc>
                <a:spcPct val="150000"/>
              </a:lnSpc>
            </a:pPr>
            <a:endParaRPr lang="en-GB" sz="1800" i="1" dirty="0" smtClean="0">
              <a:solidFill>
                <a:schemeClr val="bg2">
                  <a:lumMod val="25000"/>
                </a:schemeClr>
              </a:solidFill>
              <a:latin typeface="Arial" pitchFamily="34" charset="0"/>
              <a:cs typeface="Arial" pitchFamily="34" charset="0"/>
            </a:endParaRPr>
          </a:p>
          <a:p>
            <a:pPr lvl="1">
              <a:lnSpc>
                <a:spcPct val="150000"/>
              </a:lnSpc>
              <a:buFont typeface="Arial" pitchFamily="34" charset="0"/>
              <a:buChar char="•"/>
            </a:pPr>
            <a:r>
              <a:rPr lang="en-GB" sz="1800" i="1" dirty="0" smtClean="0">
                <a:solidFill>
                  <a:schemeClr val="bg2">
                    <a:lumMod val="25000"/>
                  </a:schemeClr>
                </a:solidFill>
                <a:latin typeface="Arial" pitchFamily="34" charset="0"/>
                <a:cs typeface="Arial" pitchFamily="34" charset="0"/>
              </a:rPr>
              <a:t>     to ... promote networks of individuals concerned with professional  </a:t>
            </a:r>
          </a:p>
          <a:p>
            <a:pPr lvl="1">
              <a:lnSpc>
                <a:spcPct val="150000"/>
              </a:lnSpc>
            </a:pPr>
            <a:r>
              <a:rPr lang="en-GB" sz="1800" i="1" dirty="0" smtClean="0">
                <a:solidFill>
                  <a:schemeClr val="bg2">
                    <a:lumMod val="25000"/>
                  </a:schemeClr>
                </a:solidFill>
                <a:latin typeface="Arial" pitchFamily="34" charset="0"/>
                <a:cs typeface="Arial" pitchFamily="34" charset="0"/>
              </a:rPr>
              <a:t>      development in education and training;</a:t>
            </a:r>
          </a:p>
          <a:p>
            <a:pPr lvl="1">
              <a:lnSpc>
                <a:spcPct val="150000"/>
              </a:lnSpc>
            </a:pPr>
            <a:endParaRPr lang="en-GB" sz="1800" i="1" dirty="0" smtClean="0">
              <a:solidFill>
                <a:schemeClr val="bg2">
                  <a:lumMod val="25000"/>
                </a:schemeClr>
              </a:solidFill>
              <a:latin typeface="Arial" pitchFamily="34" charset="0"/>
              <a:cs typeface="Arial" pitchFamily="34" charset="0"/>
            </a:endParaRPr>
          </a:p>
          <a:p>
            <a:pPr lvl="1">
              <a:lnSpc>
                <a:spcPct val="150000"/>
              </a:lnSpc>
              <a:buFont typeface="Arial" pitchFamily="34" charset="0"/>
              <a:buChar char="•"/>
            </a:pPr>
            <a:r>
              <a:rPr lang="en-GB" sz="1800" i="1" dirty="0" smtClean="0">
                <a:solidFill>
                  <a:schemeClr val="bg2">
                    <a:lumMod val="25000"/>
                  </a:schemeClr>
                </a:solidFill>
                <a:latin typeface="Arial" pitchFamily="34" charset="0"/>
                <a:cs typeface="Arial" pitchFamily="34" charset="0"/>
              </a:rPr>
              <a:t>     to liaise with other education and training groups both national and </a:t>
            </a:r>
          </a:p>
          <a:p>
            <a:pPr lvl="1">
              <a:lnSpc>
                <a:spcPct val="150000"/>
              </a:lnSpc>
            </a:pPr>
            <a:r>
              <a:rPr lang="en-GB" sz="1800" i="1" dirty="0" smtClean="0">
                <a:solidFill>
                  <a:schemeClr val="bg2">
                    <a:lumMod val="25000"/>
                  </a:schemeClr>
                </a:solidFill>
                <a:latin typeface="Arial" pitchFamily="34" charset="0"/>
                <a:cs typeface="Arial" pitchFamily="34" charset="0"/>
              </a:rPr>
              <a:t>      international;</a:t>
            </a:r>
          </a:p>
          <a:p>
            <a:pPr lvl="1">
              <a:lnSpc>
                <a:spcPct val="150000"/>
              </a:lnSpc>
            </a:pPr>
            <a:endParaRPr lang="en-GB" sz="1800" i="1" dirty="0" smtClean="0">
              <a:solidFill>
                <a:schemeClr val="bg2">
                  <a:lumMod val="25000"/>
                </a:schemeClr>
              </a:solidFill>
              <a:latin typeface="Arial" pitchFamily="34" charset="0"/>
              <a:cs typeface="Arial" pitchFamily="34" charset="0"/>
            </a:endParaRPr>
          </a:p>
          <a:p>
            <a:pPr lvl="1">
              <a:lnSpc>
                <a:spcPct val="150000"/>
              </a:lnSpc>
            </a:pPr>
            <a:endParaRPr lang="en-GB" sz="1800" i="1" dirty="0" smtClean="0">
              <a:solidFill>
                <a:schemeClr val="bg2">
                  <a:lumMod val="25000"/>
                </a:schemeClr>
              </a:solidFill>
              <a:latin typeface="Arial" pitchFamily="34" charset="0"/>
              <a:cs typeface="Arial" pitchFamily="34" charset="0"/>
            </a:endParaRPr>
          </a:p>
        </p:txBody>
      </p:sp>
      <p:pic>
        <p:nvPicPr>
          <p:cNvPr id="7" name="Picture 1" descr="LetterHead"/>
          <p:cNvPicPr>
            <a:picLocks noChangeAspect="1" noChangeArrowheads="1"/>
          </p:cNvPicPr>
          <p:nvPr/>
        </p:nvPicPr>
        <p:blipFill>
          <a:blip r:embed="rId3"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5" name="Picture 1" descr="LetterHead"/>
          <p:cNvPicPr>
            <a:picLocks noChangeAspect="1" noChangeArrowheads="1"/>
          </p:cNvPicPr>
          <p:nvPr/>
        </p:nvPicPr>
        <p:blipFill>
          <a:blip r:embed="rId4" cstate="print"/>
          <a:srcRect/>
          <a:stretch>
            <a:fillRect/>
          </a:stretch>
        </p:blipFill>
        <p:spPr bwMode="auto">
          <a:xfrm>
            <a:off x="1208584" y="260649"/>
            <a:ext cx="2952328"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990600" y="476250"/>
            <a:ext cx="8337550" cy="5619750"/>
          </a:xfrm>
        </p:spPr>
        <p:txBody>
          <a:bodyPr/>
          <a:lstStyle/>
          <a:p>
            <a:pPr>
              <a:buNone/>
            </a:pPr>
            <a:r>
              <a:rPr lang="en-GB" dirty="0"/>
              <a:t>						</a:t>
            </a:r>
            <a:r>
              <a:rPr lang="en-GB" dirty="0" smtClean="0"/>
              <a:t>        </a:t>
            </a:r>
            <a:r>
              <a:rPr lang="en-GB" b="1" i="1" dirty="0" smtClean="0">
                <a:solidFill>
                  <a:srgbClr val="990000"/>
                </a:solidFill>
                <a:effectLst>
                  <a:outerShdw blurRad="38100" dist="38100" dir="2700000" algn="tl">
                    <a:srgbClr val="000000"/>
                  </a:outerShdw>
                </a:effectLst>
                <a:latin typeface="Comic Sans MS" pitchFamily="66" charset="0"/>
              </a:rPr>
              <a:t>Website</a:t>
            </a:r>
            <a:r>
              <a:rPr lang="en-GB" b="1" i="1" dirty="0">
                <a:solidFill>
                  <a:srgbClr val="990000"/>
                </a:solidFill>
                <a:effectLst>
                  <a:outerShdw blurRad="38100" dist="38100" dir="2700000" algn="tl">
                    <a:srgbClr val="000000"/>
                  </a:outerShdw>
                </a:effectLst>
                <a:latin typeface="Comic Sans MS" pitchFamily="66" charset="0"/>
              </a:rPr>
              <a:t>:</a:t>
            </a:r>
          </a:p>
          <a:p>
            <a:pPr>
              <a:buNone/>
            </a:pPr>
            <a:r>
              <a:rPr lang="en-GB" b="1" i="1" dirty="0">
                <a:solidFill>
                  <a:srgbClr val="990000"/>
                </a:solidFill>
                <a:effectLst>
                  <a:outerShdw blurRad="38100" dist="38100" dir="2700000" algn="tl">
                    <a:srgbClr val="000000"/>
                  </a:outerShdw>
                </a:effectLst>
                <a:latin typeface="Comic Sans MS" pitchFamily="66" charset="0"/>
              </a:rPr>
              <a:t>						</a:t>
            </a:r>
          </a:p>
          <a:p>
            <a:pPr>
              <a:buNone/>
            </a:pPr>
            <a:r>
              <a:rPr lang="en-GB" b="1" i="1" dirty="0">
                <a:solidFill>
                  <a:srgbClr val="990000"/>
                </a:solidFill>
                <a:effectLst>
                  <a:outerShdw blurRad="38100" dist="38100" dir="2700000" algn="tl">
                    <a:srgbClr val="000000"/>
                  </a:outerShdw>
                </a:effectLst>
                <a:latin typeface="Comic Sans MS" pitchFamily="66" charset="0"/>
              </a:rPr>
              <a:t>			</a:t>
            </a:r>
            <a:r>
              <a:rPr lang="en-GB" b="1" i="1" dirty="0" smtClean="0">
                <a:solidFill>
                  <a:srgbClr val="990000"/>
                </a:solidFill>
                <a:effectLst>
                  <a:outerShdw blurRad="38100" dist="38100" dir="2700000" algn="tl">
                    <a:srgbClr val="000000"/>
                  </a:outerShdw>
                </a:effectLst>
                <a:latin typeface="Comic Sans MS" pitchFamily="66" charset="0"/>
              </a:rPr>
              <a:t>       </a:t>
            </a:r>
            <a:r>
              <a:rPr lang="en-GB" b="1" i="1" dirty="0">
                <a:solidFill>
                  <a:srgbClr val="990000"/>
                </a:solidFill>
                <a:effectLst>
                  <a:outerShdw blurRad="38100" dist="38100" dir="2700000" algn="tl">
                    <a:srgbClr val="000000"/>
                  </a:outerShdw>
                </a:effectLst>
                <a:latin typeface="Comic Sans MS" pitchFamily="66" charset="0"/>
              </a:rPr>
              <a:t>			</a:t>
            </a:r>
            <a:r>
              <a:rPr lang="en-GB" sz="3600" b="1" i="1" dirty="0" smtClean="0">
                <a:solidFill>
                  <a:srgbClr val="000066"/>
                </a:solidFill>
                <a:effectLst>
                  <a:outerShdw blurRad="38100" dist="38100" dir="2700000" algn="tl">
                    <a:srgbClr val="000000"/>
                  </a:outerShdw>
                </a:effectLst>
                <a:latin typeface="Comic Sans MS" pitchFamily="66" charset="0"/>
              </a:rPr>
              <a:t>tandf.co.uk</a:t>
            </a:r>
            <a:endParaRPr lang="en-GB" sz="3600" b="1" i="1" dirty="0">
              <a:solidFill>
                <a:srgbClr val="000066"/>
              </a:solidFill>
              <a:effectLst>
                <a:outerShdw blurRad="38100" dist="38100" dir="2700000" algn="tl">
                  <a:srgbClr val="000000"/>
                </a:outerShdw>
              </a:effectLst>
              <a:latin typeface="Comic Sans MS" pitchFamily="66" charset="0"/>
            </a:endParaRPr>
          </a:p>
          <a:p>
            <a:endParaRPr lang="en-GB" sz="3600" dirty="0">
              <a:solidFill>
                <a:srgbClr val="000066"/>
              </a:solidFill>
            </a:endParaRPr>
          </a:p>
        </p:txBody>
      </p:sp>
      <p:pic>
        <p:nvPicPr>
          <p:cNvPr id="4" name="Picture 3"/>
          <p:cNvPicPr/>
          <p:nvPr/>
        </p:nvPicPr>
        <p:blipFill>
          <a:blip r:embed="rId3" cstate="print"/>
          <a:srcRect/>
          <a:stretch>
            <a:fillRect/>
          </a:stretch>
        </p:blipFill>
        <p:spPr bwMode="auto">
          <a:xfrm>
            <a:off x="1352600" y="260648"/>
            <a:ext cx="4572032" cy="6264696"/>
          </a:xfrm>
          <a:prstGeom prst="rect">
            <a:avLst/>
          </a:prstGeom>
          <a:noFill/>
          <a:ln w="9525">
            <a:noFill/>
            <a:miter lim="800000"/>
            <a:headEnd/>
            <a:tailEnd/>
          </a:ln>
        </p:spPr>
      </p:pic>
      <p:pic>
        <p:nvPicPr>
          <p:cNvPr id="5"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5" name="Rectangle 4"/>
          <p:cNvSpPr txBox="1">
            <a:spLocks noChangeArrowheads="1"/>
          </p:cNvSpPr>
          <p:nvPr/>
        </p:nvSpPr>
        <p:spPr>
          <a:xfrm>
            <a:off x="1208584" y="1556792"/>
            <a:ext cx="8337550" cy="41148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GB"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n-ea"/>
                <a:cs typeface="+mn-cs"/>
              </a:rPr>
              <a:t>‘To me education is a leading out of what is already there in the pupil’s soul. </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n-ea"/>
                <a:cs typeface="+mn-cs"/>
              </a:rPr>
              <a:t>	To Miss Mackay it is a putting in of something that is not there, and that is not what I call education</a:t>
            </a:r>
            <a:r>
              <a:rPr kumimoji="0" lang="en-GB" sz="24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Comic Sans MS" pitchFamily="66" charset="0"/>
                <a:ea typeface="+mn-ea"/>
                <a:cs typeface="+mn-cs"/>
              </a:rPr>
              <a:t>, </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n-ea"/>
                <a:cs typeface="+mn-cs"/>
              </a:rPr>
              <a:t>	I call it intrusion’</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GB"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GB" sz="1800" b="1" i="1"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Comic Sans MS" pitchFamily="66" charset="0"/>
                <a:ea typeface="+mn-ea"/>
                <a:cs typeface="+mn-cs"/>
              </a:rPr>
              <a:t>Muriel Spark  (1961)  The Prime of Miss Jean </a:t>
            </a:r>
            <a:r>
              <a:rPr kumimoji="0" lang="en-GB" sz="1800" b="1" i="1"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Comic Sans MS" pitchFamily="66" charset="0"/>
                <a:ea typeface="+mn-ea"/>
                <a:cs typeface="+mn-cs"/>
              </a:rPr>
              <a:t>Brodie</a:t>
            </a:r>
            <a:endParaRPr kumimoji="0" lang="en-GB"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GB"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1027" name="Picture 3" descr="C:\Documents and Settings\edu-kj2\Desktop\Pres address\India November 2010 115.JPG"/>
          <p:cNvPicPr>
            <a:picLocks noChangeAspect="1" noChangeArrowheads="1"/>
          </p:cNvPicPr>
          <p:nvPr/>
        </p:nvPicPr>
        <p:blipFill>
          <a:blip r:embed="rId5" cstate="print"/>
          <a:srcRect/>
          <a:stretch>
            <a:fillRect/>
          </a:stretch>
        </p:blipFill>
        <p:spPr bwMode="auto">
          <a:xfrm>
            <a:off x="1064568" y="0"/>
            <a:ext cx="9076445"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LetterHead"/>
          <p:cNvPicPr>
            <a:picLocks noChangeAspect="1" noChangeArrowheads="1"/>
          </p:cNvPicPr>
          <p:nvPr/>
        </p:nvPicPr>
        <p:blipFill>
          <a:blip r:embed="rId3" cstate="print"/>
          <a:srcRect/>
          <a:stretch>
            <a:fillRect/>
          </a:stretch>
        </p:blipFill>
        <p:spPr bwMode="auto">
          <a:xfrm rot="16200000">
            <a:off x="-1233000" y="4358416"/>
            <a:ext cx="3600400" cy="589440"/>
          </a:xfrm>
          <a:prstGeom prst="rect">
            <a:avLst/>
          </a:prstGeom>
          <a:noFill/>
          <a:ln w="9525">
            <a:noFill/>
            <a:miter lim="800000"/>
            <a:headEnd/>
            <a:tailEnd/>
          </a:ln>
        </p:spPr>
      </p:pic>
      <p:pic>
        <p:nvPicPr>
          <p:cNvPr id="1026" name="Picture 2" descr="C:\Users\Ken Jones\Desktop\India November 2010 031.JPG"/>
          <p:cNvPicPr>
            <a:picLocks noChangeAspect="1" noChangeArrowheads="1"/>
          </p:cNvPicPr>
          <p:nvPr/>
        </p:nvPicPr>
        <p:blipFill>
          <a:blip r:embed="rId4" cstate="print"/>
          <a:srcRect/>
          <a:stretch>
            <a:fillRect/>
          </a:stretch>
        </p:blipFill>
        <p:spPr bwMode="auto">
          <a:xfrm>
            <a:off x="1208584" y="260647"/>
            <a:ext cx="8496944" cy="637251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0592" y="1412776"/>
            <a:ext cx="7776864" cy="4499052"/>
          </a:xfrm>
          <a:prstGeom prst="rect">
            <a:avLst/>
          </a:prstGeom>
        </p:spPr>
        <p:txBody>
          <a:bodyPr wrap="square">
            <a:spAutoFit/>
          </a:bodyPr>
          <a:lstStyle/>
          <a:p>
            <a:pPr lvl="1" algn="ctr">
              <a:lnSpc>
                <a:spcPct val="150000"/>
              </a:lnSpc>
              <a:buFont typeface="Marlett" pitchFamily="2" charset="2"/>
              <a:buNone/>
            </a:pPr>
            <a:r>
              <a:rPr lang="en-US" sz="4800" b="1" i="1" dirty="0" smtClean="0">
                <a:solidFill>
                  <a:srgbClr val="FF0000"/>
                </a:solidFill>
                <a:effectLst>
                  <a:outerShdw blurRad="38100" dist="38100" dir="2700000" algn="tl">
                    <a:srgbClr val="000000"/>
                  </a:outerShdw>
                </a:effectLst>
                <a:latin typeface="Comic Sans MS" pitchFamily="66" charset="0"/>
              </a:rPr>
              <a:t>Hard Times:</a:t>
            </a:r>
          </a:p>
          <a:p>
            <a:pPr lvl="1" algn="ctr">
              <a:lnSpc>
                <a:spcPct val="150000"/>
              </a:lnSpc>
              <a:buFont typeface="Marlett" pitchFamily="2" charset="2"/>
              <a:buNone/>
            </a:pPr>
            <a:r>
              <a:rPr lang="en-US" sz="4400" b="1" i="1" dirty="0" smtClean="0">
                <a:solidFill>
                  <a:srgbClr val="FF0000"/>
                </a:solidFill>
                <a:effectLst>
                  <a:outerShdw blurRad="38100" dist="38100" dir="2700000" algn="tl">
                    <a:srgbClr val="000000"/>
                  </a:outerShdw>
                </a:effectLst>
                <a:latin typeface="Comic Sans MS" pitchFamily="66" charset="0"/>
              </a:rPr>
              <a:t>The need for pragmatic professional development</a:t>
            </a:r>
            <a:endParaRPr lang="en-US" sz="4400" b="1" dirty="0" smtClean="0">
              <a:solidFill>
                <a:schemeClr val="accent2"/>
              </a:solidFill>
              <a:effectLst>
                <a:outerShdw blurRad="38100" dist="38100" dir="2700000" algn="tl">
                  <a:srgbClr val="000000"/>
                </a:outerShdw>
              </a:effectLst>
              <a:latin typeface="Comic Sans MS" pitchFamily="66" charset="0"/>
            </a:endParaRPr>
          </a:p>
          <a:p>
            <a:pPr lvl="1">
              <a:lnSpc>
                <a:spcPct val="0"/>
              </a:lnSpc>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buFont typeface="Marlett" pitchFamily="2" charset="2"/>
              <a:buNone/>
            </a:pPr>
            <a:endParaRPr lang="en-US" sz="1800" b="1" dirty="0" smtClean="0">
              <a:solidFill>
                <a:schemeClr val="tx2"/>
              </a:solidFill>
            </a:endParaRPr>
          </a:p>
          <a:p>
            <a:pPr lvl="1">
              <a:lnSpc>
                <a:spcPct val="0"/>
              </a:lnSpc>
              <a:buFont typeface="Marlett" pitchFamily="2" charset="2"/>
              <a:buNone/>
            </a:pPr>
            <a:endParaRPr lang="en-US" sz="1800" b="1" dirty="0" smtClean="0">
              <a:solidFill>
                <a:schemeClr val="tx2"/>
              </a:solidFill>
            </a:endParaRPr>
          </a:p>
          <a:p>
            <a:pPr lvl="1">
              <a:buFont typeface="Marlett" pitchFamily="2" charset="2"/>
              <a:buNone/>
            </a:pPr>
            <a:r>
              <a:rPr lang="en-US" sz="1800" b="1" dirty="0" smtClean="0">
                <a:solidFill>
                  <a:schemeClr val="tx2"/>
                </a:solidFill>
              </a:rPr>
              <a:t>	</a:t>
            </a:r>
            <a:r>
              <a:rPr lang="en-US" sz="2800" b="1" i="1" dirty="0" smtClean="0">
                <a:solidFill>
                  <a:srgbClr val="990000"/>
                </a:solidFill>
                <a:latin typeface="Comic Sans MS" pitchFamily="66" charset="0"/>
              </a:rPr>
              <a:t>Prof</a:t>
            </a:r>
            <a:r>
              <a:rPr lang="en-US" sz="1800" b="1" dirty="0" smtClean="0">
                <a:solidFill>
                  <a:srgbClr val="990000"/>
                </a:solidFill>
              </a:rPr>
              <a:t>.  </a:t>
            </a:r>
            <a:r>
              <a:rPr lang="en-US" sz="2800" b="1" i="1" dirty="0" smtClean="0">
                <a:solidFill>
                  <a:srgbClr val="990000"/>
                </a:solidFill>
                <a:latin typeface="Comic Sans MS" pitchFamily="66" charset="0"/>
              </a:rPr>
              <a:t>Ken Jones     President, ipda</a:t>
            </a:r>
            <a:endParaRPr lang="en-US" sz="2800" b="1" i="1" dirty="0">
              <a:solidFill>
                <a:srgbClr val="990000"/>
              </a:solidFill>
              <a:latin typeface="Comic Sans MS" pitchFamily="66" charset="0"/>
            </a:endParaRPr>
          </a:p>
        </p:txBody>
      </p:sp>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990600" y="764704"/>
            <a:ext cx="8337550" cy="5331296"/>
          </a:xfrm>
        </p:spPr>
        <p:txBody>
          <a:bodyPr>
            <a:normAutofit/>
          </a:bodyPr>
          <a:lstStyle/>
          <a:p>
            <a:endParaRPr lang="en-GB" b="1" i="1" dirty="0">
              <a:solidFill>
                <a:srgbClr val="FF0000"/>
              </a:solidFill>
              <a:effectLst>
                <a:outerShdw blurRad="38100" dist="38100" dir="2700000" algn="tl">
                  <a:srgbClr val="000000"/>
                </a:outerShdw>
              </a:effectLst>
              <a:latin typeface="Times New Roman" pitchFamily="18" charset="0"/>
            </a:endParaRPr>
          </a:p>
          <a:p>
            <a:pPr>
              <a:buFontTx/>
              <a:buChar char="•"/>
            </a:pPr>
            <a:r>
              <a:rPr lang="en-GB" b="1" i="1" dirty="0">
                <a:solidFill>
                  <a:srgbClr val="FF0000"/>
                </a:solidFill>
                <a:effectLst>
                  <a:outerShdw blurRad="38100" dist="38100" dir="2700000" algn="tl">
                    <a:srgbClr val="000000"/>
                  </a:outerShdw>
                </a:effectLst>
                <a:latin typeface="Times New Roman" pitchFamily="18" charset="0"/>
              </a:rPr>
              <a:t> 	the </a:t>
            </a:r>
            <a:r>
              <a:rPr lang="en-GB" b="1" i="1" dirty="0">
                <a:solidFill>
                  <a:schemeClr val="tx1"/>
                </a:solidFill>
                <a:effectLst>
                  <a:outerShdw blurRad="38100" dist="38100" dir="2700000" algn="tl">
                    <a:srgbClr val="FFFFFF"/>
                  </a:outerShdw>
                </a:effectLst>
                <a:latin typeface="Times New Roman" pitchFamily="18" charset="0"/>
              </a:rPr>
              <a:t>political</a:t>
            </a:r>
            <a:r>
              <a:rPr lang="en-GB" b="1" i="1" dirty="0">
                <a:solidFill>
                  <a:srgbClr val="FF0000"/>
                </a:solidFill>
                <a:effectLst>
                  <a:outerShdw blurRad="38100" dist="38100" dir="2700000" algn="tl">
                    <a:srgbClr val="000000"/>
                  </a:outerShdw>
                </a:effectLst>
                <a:latin typeface="Times New Roman" pitchFamily="18" charset="0"/>
              </a:rPr>
              <a:t> element </a:t>
            </a:r>
            <a:r>
              <a:rPr lang="en-GB" b="1" i="1" dirty="0">
                <a:solidFill>
                  <a:srgbClr val="800080"/>
                </a:solidFill>
                <a:effectLst>
                  <a:outerShdw blurRad="38100" dist="38100" dir="2700000" algn="tl">
                    <a:srgbClr val="000000"/>
                  </a:outerShdw>
                </a:effectLst>
                <a:latin typeface="Times New Roman" pitchFamily="18" charset="0"/>
              </a:rPr>
              <a:t>(this is how you </a:t>
            </a:r>
            <a:r>
              <a:rPr lang="en-GB" b="1" i="1" dirty="0">
                <a:solidFill>
                  <a:schemeClr val="tx1"/>
                </a:solidFill>
                <a:effectLst>
                  <a:outerShdw blurRad="38100" dist="38100" dir="2700000" algn="tl">
                    <a:srgbClr val="FFFFFF"/>
                  </a:outerShdw>
                </a:effectLst>
                <a:latin typeface="Times New Roman" pitchFamily="18" charset="0"/>
              </a:rPr>
              <a:t>must</a:t>
            </a:r>
            <a:r>
              <a:rPr lang="en-GB" b="1" i="1" dirty="0">
                <a:solidFill>
                  <a:srgbClr val="800080"/>
                </a:solidFill>
                <a:effectLst>
                  <a:outerShdw blurRad="38100" dist="38100" dir="2700000" algn="tl">
                    <a:srgbClr val="000000"/>
                  </a:outerShdw>
                </a:effectLst>
                <a:latin typeface="Times New Roman" pitchFamily="18" charset="0"/>
              </a:rPr>
              <a:t> do it)</a:t>
            </a:r>
            <a:endParaRPr lang="en-GB" b="1" i="1" dirty="0">
              <a:solidFill>
                <a:srgbClr val="FF0000"/>
              </a:solidFill>
              <a:effectLst>
                <a:outerShdw blurRad="38100" dist="38100" dir="2700000" algn="tl">
                  <a:srgbClr val="000000"/>
                </a:outerShdw>
              </a:effectLst>
              <a:latin typeface="Times New Roman" pitchFamily="18" charset="0"/>
            </a:endParaRPr>
          </a:p>
          <a:p>
            <a:pPr>
              <a:buFontTx/>
              <a:buChar char="•"/>
            </a:pPr>
            <a:endParaRPr lang="en-GB" b="1" i="1" dirty="0">
              <a:solidFill>
                <a:srgbClr val="FF0000"/>
              </a:solidFill>
              <a:effectLst>
                <a:outerShdw blurRad="38100" dist="38100" dir="2700000" algn="tl">
                  <a:srgbClr val="000000"/>
                </a:outerShdw>
              </a:effectLst>
              <a:latin typeface="Times New Roman" pitchFamily="18" charset="0"/>
            </a:endParaRPr>
          </a:p>
          <a:p>
            <a:pPr>
              <a:buFontTx/>
              <a:buChar char="•"/>
            </a:pPr>
            <a:r>
              <a:rPr lang="en-GB" b="1" i="1" dirty="0">
                <a:solidFill>
                  <a:srgbClr val="FF0000"/>
                </a:solidFill>
                <a:effectLst>
                  <a:outerShdw blurRad="38100" dist="38100" dir="2700000" algn="tl">
                    <a:srgbClr val="000000"/>
                  </a:outerShdw>
                </a:effectLst>
                <a:latin typeface="Times New Roman" pitchFamily="18" charset="0"/>
              </a:rPr>
              <a:t> 	the </a:t>
            </a:r>
            <a:r>
              <a:rPr lang="en-GB" b="1" i="1" dirty="0">
                <a:solidFill>
                  <a:schemeClr val="tx1"/>
                </a:solidFill>
                <a:effectLst>
                  <a:outerShdw blurRad="38100" dist="38100" dir="2700000" algn="tl">
                    <a:srgbClr val="FFFFFF"/>
                  </a:outerShdw>
                </a:effectLst>
                <a:latin typeface="Times New Roman" pitchFamily="18" charset="0"/>
              </a:rPr>
              <a:t>professional</a:t>
            </a:r>
            <a:r>
              <a:rPr lang="en-GB" b="1" i="1" dirty="0">
                <a:solidFill>
                  <a:srgbClr val="FF0000"/>
                </a:solidFill>
                <a:effectLst>
                  <a:outerShdw blurRad="38100" dist="38100" dir="2700000" algn="tl">
                    <a:srgbClr val="000000"/>
                  </a:outerShdw>
                </a:effectLst>
                <a:latin typeface="Times New Roman" pitchFamily="18" charset="0"/>
              </a:rPr>
              <a:t> element </a:t>
            </a:r>
            <a:r>
              <a:rPr lang="en-GB" b="1" i="1" dirty="0">
                <a:solidFill>
                  <a:srgbClr val="800080"/>
                </a:solidFill>
                <a:effectLst>
                  <a:outerShdw blurRad="38100" dist="38100" dir="2700000" algn="tl">
                    <a:srgbClr val="000000"/>
                  </a:outerShdw>
                </a:effectLst>
                <a:latin typeface="Times New Roman" pitchFamily="18" charset="0"/>
              </a:rPr>
              <a:t>(this is how you </a:t>
            </a:r>
            <a:r>
              <a:rPr lang="en-GB" b="1" i="1" dirty="0">
                <a:solidFill>
                  <a:schemeClr val="tx1"/>
                </a:solidFill>
                <a:effectLst>
                  <a:outerShdw blurRad="38100" dist="38100" dir="2700000" algn="tl">
                    <a:srgbClr val="FFFFFF"/>
                  </a:outerShdw>
                </a:effectLst>
                <a:latin typeface="Times New Roman" pitchFamily="18" charset="0"/>
              </a:rPr>
              <a:t>should</a:t>
            </a:r>
            <a:r>
              <a:rPr lang="en-GB" b="1" i="1" dirty="0">
                <a:solidFill>
                  <a:srgbClr val="800080"/>
                </a:solidFill>
                <a:effectLst>
                  <a:outerShdw blurRad="38100" dist="38100" dir="2700000" algn="tl">
                    <a:srgbClr val="000000"/>
                  </a:outerShdw>
                </a:effectLst>
                <a:latin typeface="Times New Roman" pitchFamily="18" charset="0"/>
              </a:rPr>
              <a:t>  	do it)</a:t>
            </a:r>
          </a:p>
          <a:p>
            <a:pPr>
              <a:buFontTx/>
              <a:buChar char="•"/>
            </a:pPr>
            <a:endParaRPr lang="en-GB" b="1" i="1" dirty="0">
              <a:solidFill>
                <a:srgbClr val="FF0000"/>
              </a:solidFill>
              <a:effectLst>
                <a:outerShdw blurRad="38100" dist="38100" dir="2700000" algn="tl">
                  <a:srgbClr val="000000"/>
                </a:outerShdw>
              </a:effectLst>
              <a:latin typeface="Times New Roman" pitchFamily="18" charset="0"/>
            </a:endParaRPr>
          </a:p>
          <a:p>
            <a:pPr>
              <a:buFontTx/>
              <a:buChar char="•"/>
            </a:pPr>
            <a:r>
              <a:rPr lang="en-GB" b="1" i="1" dirty="0">
                <a:solidFill>
                  <a:srgbClr val="FF0000"/>
                </a:solidFill>
                <a:effectLst>
                  <a:outerShdw blurRad="38100" dist="38100" dir="2700000" algn="tl">
                    <a:srgbClr val="000000"/>
                  </a:outerShdw>
                </a:effectLst>
                <a:latin typeface="Times New Roman" pitchFamily="18" charset="0"/>
              </a:rPr>
              <a:t> 	the </a:t>
            </a:r>
            <a:r>
              <a:rPr lang="en-GB" b="1" i="1" dirty="0">
                <a:solidFill>
                  <a:schemeClr val="tx1"/>
                </a:solidFill>
                <a:effectLst>
                  <a:outerShdw blurRad="38100" dist="38100" dir="2700000" algn="tl">
                    <a:srgbClr val="FFFFFF"/>
                  </a:outerShdw>
                </a:effectLst>
                <a:latin typeface="Times New Roman" pitchFamily="18" charset="0"/>
              </a:rPr>
              <a:t>pragmatic</a:t>
            </a:r>
            <a:r>
              <a:rPr lang="en-GB" b="1" i="1" dirty="0">
                <a:solidFill>
                  <a:srgbClr val="FF0000"/>
                </a:solidFill>
                <a:effectLst>
                  <a:outerShdw blurRad="38100" dist="38100" dir="2700000" algn="tl">
                    <a:srgbClr val="000000"/>
                  </a:outerShdw>
                </a:effectLst>
                <a:latin typeface="Times New Roman" pitchFamily="18" charset="0"/>
              </a:rPr>
              <a:t> alternative </a:t>
            </a:r>
            <a:r>
              <a:rPr lang="en-GB" b="1" i="1" dirty="0">
                <a:solidFill>
                  <a:srgbClr val="800080"/>
                </a:solidFill>
                <a:effectLst>
                  <a:outerShdw blurRad="38100" dist="38100" dir="2700000" algn="tl">
                    <a:srgbClr val="000000"/>
                  </a:outerShdw>
                </a:effectLst>
                <a:latin typeface="Times New Roman" pitchFamily="18" charset="0"/>
              </a:rPr>
              <a:t>(this is how we </a:t>
            </a:r>
            <a:r>
              <a:rPr lang="en-GB" b="1" i="1" dirty="0">
                <a:solidFill>
                  <a:schemeClr val="tx1"/>
                </a:solidFill>
                <a:effectLst>
                  <a:outerShdw blurRad="38100" dist="38100" dir="2700000" algn="tl">
                    <a:srgbClr val="FFFFFF"/>
                  </a:outerShdw>
                </a:effectLst>
                <a:latin typeface="Times New Roman" pitchFamily="18" charset="0"/>
              </a:rPr>
              <a:t>will</a:t>
            </a:r>
            <a:r>
              <a:rPr lang="en-GB" b="1" i="1" dirty="0">
                <a:solidFill>
                  <a:srgbClr val="800080"/>
                </a:solidFill>
                <a:effectLst>
                  <a:outerShdw blurRad="38100" dist="38100" dir="2700000" algn="tl">
                    <a:srgbClr val="000000"/>
                  </a:outerShdw>
                </a:effectLst>
                <a:latin typeface="Times New Roman" pitchFamily="18" charset="0"/>
              </a:rPr>
              <a:t> do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 calcmode="lin" valueType="num">
                                      <p:cBhvr>
                                        <p:cTn id="7" dur="500" fill="hold"/>
                                        <p:tgtEl>
                                          <p:spTgt spid="10854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854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08547">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8547">
                                            <p:txEl>
                                              <p:pRg st="5" end="5"/>
                                            </p:txEl>
                                          </p:spTgt>
                                        </p:tgtEl>
                                        <p:attrNameLst>
                                          <p:attrName>style.visibility</p:attrName>
                                        </p:attrNameLst>
                                      </p:cBhvr>
                                      <p:to>
                                        <p:strVal val="visible"/>
                                      </p:to>
                                    </p:set>
                                    <p:anim calcmode="lin" valueType="num">
                                      <p:cBhvr>
                                        <p:cTn id="14" dur="500" fill="hold"/>
                                        <p:tgtEl>
                                          <p:spTgt spid="108547">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108547">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990600" y="764704"/>
            <a:ext cx="8337550" cy="5331296"/>
          </a:xfrm>
        </p:spPr>
        <p:txBody>
          <a:bodyPr>
            <a:normAutofit/>
          </a:bodyPr>
          <a:lstStyle/>
          <a:p>
            <a:endParaRPr lang="en-GB" b="1" i="1" dirty="0">
              <a:solidFill>
                <a:srgbClr val="FF0000"/>
              </a:solidFill>
              <a:effectLst>
                <a:outerShdw blurRad="38100" dist="38100" dir="2700000" algn="tl">
                  <a:srgbClr val="000000"/>
                </a:outerShdw>
              </a:effectLst>
              <a:latin typeface="Times New Roman" pitchFamily="18" charset="0"/>
            </a:endParaRPr>
          </a:p>
          <a:p>
            <a:pPr>
              <a:buNone/>
            </a:pPr>
            <a:endParaRPr lang="en-GB" b="1" i="1" dirty="0">
              <a:solidFill>
                <a:srgbClr val="FF0000"/>
              </a:solidFill>
              <a:effectLst>
                <a:outerShdw blurRad="38100" dist="38100" dir="2700000" algn="tl">
                  <a:srgbClr val="000000"/>
                </a:outerShdw>
              </a:effectLst>
              <a:latin typeface="Times New Roman" pitchFamily="18" charset="0"/>
            </a:endParaRPr>
          </a:p>
          <a:p>
            <a:pPr>
              <a:lnSpc>
                <a:spcPct val="150000"/>
              </a:lnSpc>
              <a:buNone/>
            </a:pPr>
            <a:r>
              <a:rPr lang="en-GB" sz="5400" b="1" i="1" dirty="0" smtClean="0">
                <a:solidFill>
                  <a:srgbClr val="FF0000"/>
                </a:solidFill>
                <a:effectLst>
                  <a:outerShdw blurRad="38100" dist="38100" dir="2700000" algn="tl">
                    <a:srgbClr val="000000"/>
                  </a:outerShdw>
                </a:effectLst>
                <a:latin typeface="Comic Sans MS" pitchFamily="66" charset="0"/>
              </a:rPr>
              <a:t>	</a:t>
            </a:r>
            <a:r>
              <a:rPr lang="en-GB" sz="4800" b="1" i="1" dirty="0" smtClean="0">
                <a:solidFill>
                  <a:srgbClr val="FF0000"/>
                </a:solidFill>
                <a:effectLst>
                  <a:outerShdw blurRad="38100" dist="38100" dir="2700000" algn="tl">
                    <a:srgbClr val="000000"/>
                  </a:outerShdw>
                </a:effectLst>
                <a:latin typeface="Comic Sans MS" pitchFamily="66" charset="0"/>
              </a:rPr>
              <a:t>the </a:t>
            </a:r>
            <a:r>
              <a:rPr lang="en-GB" sz="4800" b="1" i="1" dirty="0">
                <a:solidFill>
                  <a:schemeClr val="tx1"/>
                </a:solidFill>
                <a:effectLst>
                  <a:outerShdw blurRad="38100" dist="38100" dir="2700000" algn="tl">
                    <a:srgbClr val="FFFFFF"/>
                  </a:outerShdw>
                </a:effectLst>
                <a:latin typeface="Comic Sans MS" pitchFamily="66" charset="0"/>
              </a:rPr>
              <a:t>political</a:t>
            </a:r>
            <a:r>
              <a:rPr lang="en-GB" sz="4800" b="1" i="1" dirty="0">
                <a:solidFill>
                  <a:srgbClr val="FF0000"/>
                </a:solidFill>
                <a:effectLst>
                  <a:outerShdw blurRad="38100" dist="38100" dir="2700000" algn="tl">
                    <a:srgbClr val="000000"/>
                  </a:outerShdw>
                </a:effectLst>
                <a:latin typeface="Comic Sans MS" pitchFamily="66" charset="0"/>
              </a:rPr>
              <a:t> element </a:t>
            </a:r>
            <a:endParaRPr lang="en-GB" sz="4800" b="1" i="1" dirty="0" smtClean="0">
              <a:solidFill>
                <a:srgbClr val="FF0000"/>
              </a:solidFill>
              <a:effectLst>
                <a:outerShdw blurRad="38100" dist="38100" dir="2700000" algn="tl">
                  <a:srgbClr val="000000"/>
                </a:outerShdw>
              </a:effectLst>
              <a:latin typeface="Comic Sans MS" pitchFamily="66" charset="0"/>
            </a:endParaRPr>
          </a:p>
          <a:p>
            <a:pPr>
              <a:lnSpc>
                <a:spcPct val="150000"/>
              </a:lnSpc>
              <a:buNone/>
            </a:pPr>
            <a:r>
              <a:rPr lang="en-GB" sz="4400" b="1" i="1" dirty="0" smtClean="0">
                <a:solidFill>
                  <a:srgbClr val="800080"/>
                </a:solidFill>
                <a:effectLst>
                  <a:outerShdw blurRad="38100" dist="38100" dir="2700000" algn="tl">
                    <a:srgbClr val="000000"/>
                  </a:outerShdw>
                </a:effectLst>
                <a:latin typeface="Comic Sans MS" pitchFamily="66" charset="0"/>
              </a:rPr>
              <a:t>(</a:t>
            </a:r>
            <a:r>
              <a:rPr lang="en-GB" sz="4400" b="1" i="1" dirty="0">
                <a:solidFill>
                  <a:srgbClr val="800080"/>
                </a:solidFill>
                <a:effectLst>
                  <a:outerShdw blurRad="38100" dist="38100" dir="2700000" algn="tl">
                    <a:srgbClr val="000000"/>
                  </a:outerShdw>
                </a:effectLst>
                <a:latin typeface="Comic Sans MS" pitchFamily="66" charset="0"/>
              </a:rPr>
              <a:t>this is how you </a:t>
            </a:r>
            <a:r>
              <a:rPr lang="en-GB" sz="4400" b="1" i="1" dirty="0">
                <a:solidFill>
                  <a:schemeClr val="tx1"/>
                </a:solidFill>
                <a:effectLst>
                  <a:outerShdw blurRad="38100" dist="38100" dir="2700000" algn="tl">
                    <a:srgbClr val="FFFFFF"/>
                  </a:outerShdw>
                </a:effectLst>
                <a:latin typeface="Comic Sans MS" pitchFamily="66" charset="0"/>
              </a:rPr>
              <a:t>must</a:t>
            </a:r>
            <a:r>
              <a:rPr lang="en-GB" sz="4400" b="1" i="1" dirty="0">
                <a:solidFill>
                  <a:srgbClr val="800080"/>
                </a:solidFill>
                <a:effectLst>
                  <a:outerShdw blurRad="38100" dist="38100" dir="2700000" algn="tl">
                    <a:srgbClr val="000000"/>
                  </a:outerShdw>
                </a:effectLst>
                <a:latin typeface="Comic Sans MS" pitchFamily="66" charset="0"/>
              </a:rPr>
              <a:t> do it</a:t>
            </a:r>
            <a:r>
              <a:rPr lang="en-GB" sz="4400" b="1" i="1" dirty="0" smtClean="0">
                <a:solidFill>
                  <a:srgbClr val="800080"/>
                </a:solidFill>
                <a:effectLst>
                  <a:outerShdw blurRad="38100" dist="38100" dir="2700000" algn="tl">
                    <a:srgbClr val="000000"/>
                  </a:outerShdw>
                </a:effectLst>
                <a:latin typeface="Comic Sans MS" pitchFamily="66" charset="0"/>
              </a:rPr>
              <a:t>)</a:t>
            </a:r>
            <a:endParaRPr lang="en-GB" sz="4400" b="1" i="1" dirty="0">
              <a:solidFill>
                <a:srgbClr val="FF0000"/>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LetterHead"/>
          <p:cNvPicPr>
            <a:picLocks noChangeAspect="1" noChangeArrowheads="1"/>
          </p:cNvPicPr>
          <p:nvPr/>
        </p:nvPicPr>
        <p:blipFill>
          <a:blip r:embed="rId3" cstate="print"/>
          <a:srcRect/>
          <a:stretch>
            <a:fillRect/>
          </a:stretch>
        </p:blipFill>
        <p:spPr bwMode="auto">
          <a:xfrm>
            <a:off x="1208584" y="260649"/>
            <a:ext cx="2952328" cy="589440"/>
          </a:xfrm>
          <a:prstGeom prst="rect">
            <a:avLst/>
          </a:prstGeom>
          <a:noFill/>
          <a:ln w="9525">
            <a:noFill/>
            <a:miter lim="800000"/>
            <a:headEnd/>
            <a:tailEnd/>
          </a:ln>
        </p:spPr>
      </p:pic>
      <p:pic>
        <p:nvPicPr>
          <p:cNvPr id="7" name="Picture 1" descr="LetterHead"/>
          <p:cNvPicPr>
            <a:picLocks noChangeAspect="1" noChangeArrowheads="1"/>
          </p:cNvPicPr>
          <p:nvPr/>
        </p:nvPicPr>
        <p:blipFill>
          <a:blip r:embed="rId4" cstate="print"/>
          <a:srcRect/>
          <a:stretch>
            <a:fillRect/>
          </a:stretch>
        </p:blipFill>
        <p:spPr bwMode="auto">
          <a:xfrm rot="16200000">
            <a:off x="-1233000" y="4358416"/>
            <a:ext cx="3600400" cy="589440"/>
          </a:xfrm>
          <a:prstGeom prst="rect">
            <a:avLst/>
          </a:prstGeom>
          <a:noFill/>
          <a:ln w="9525">
            <a:noFill/>
            <a:miter lim="800000"/>
            <a:headEnd/>
            <a:tailEnd/>
          </a:ln>
        </p:spPr>
      </p:pic>
      <p:sp>
        <p:nvSpPr>
          <p:cNvPr id="6" name="Rectangle 5"/>
          <p:cNvSpPr/>
          <p:nvPr/>
        </p:nvSpPr>
        <p:spPr>
          <a:xfrm>
            <a:off x="1496616" y="1988840"/>
            <a:ext cx="7344816" cy="4247317"/>
          </a:xfrm>
          <a:prstGeom prst="rect">
            <a:avLst/>
          </a:prstGeom>
        </p:spPr>
        <p:txBody>
          <a:bodyPr wrap="square">
            <a:spAutoFit/>
          </a:bodyPr>
          <a:lstStyle/>
          <a:p>
            <a:pPr>
              <a:lnSpc>
                <a:spcPct val="150000"/>
              </a:lnSpc>
            </a:pPr>
            <a:r>
              <a:rPr lang="en-GB" sz="3200" b="1" dirty="0" smtClean="0">
                <a:solidFill>
                  <a:srgbClr val="FF0000"/>
                </a:solidFill>
                <a:latin typeface="Comic Sans MS" pitchFamily="66" charset="0"/>
              </a:rPr>
              <a:t>‘We will reform Initial Teacher Training so that it focuses on </a:t>
            </a:r>
            <a:r>
              <a:rPr lang="en-GB" sz="3200" b="1" i="1" dirty="0" smtClean="0">
                <a:latin typeface="Comic Sans MS" pitchFamily="66" charset="0"/>
              </a:rPr>
              <a:t>what is really important </a:t>
            </a:r>
            <a:r>
              <a:rPr lang="en-GB" sz="3200" b="1" dirty="0" smtClean="0">
                <a:solidFill>
                  <a:srgbClr val="FF0000"/>
                </a:solidFill>
                <a:latin typeface="Comic Sans MS" pitchFamily="66" charset="0"/>
              </a:rPr>
              <a:t>’ (p22)</a:t>
            </a:r>
          </a:p>
          <a:p>
            <a:endParaRPr lang="en-GB" b="1" dirty="0" smtClean="0">
              <a:solidFill>
                <a:srgbClr val="FF0000"/>
              </a:solidFill>
              <a:latin typeface="Comic Sans MS" pitchFamily="66" charset="0"/>
            </a:endParaRPr>
          </a:p>
          <a:p>
            <a:endParaRPr lang="en-GB" b="1" dirty="0" smtClean="0">
              <a:solidFill>
                <a:srgbClr val="FF0000"/>
              </a:solidFill>
              <a:latin typeface="Comic Sans MS" pitchFamily="66" charset="0"/>
            </a:endParaRPr>
          </a:p>
          <a:p>
            <a:endParaRPr lang="en-GB" b="1" dirty="0" smtClean="0">
              <a:solidFill>
                <a:srgbClr val="FF0000"/>
              </a:solidFill>
              <a:latin typeface="Comic Sans MS" pitchFamily="66" charset="0"/>
            </a:endParaRPr>
          </a:p>
          <a:p>
            <a:pPr>
              <a:lnSpc>
                <a:spcPct val="150000"/>
              </a:lnSpc>
            </a:pPr>
            <a:r>
              <a:rPr lang="en-GB" sz="1800" b="1" dirty="0" smtClean="0">
                <a:solidFill>
                  <a:srgbClr val="FF0000"/>
                </a:solidFill>
                <a:latin typeface="Comic Sans MS" pitchFamily="66" charset="0"/>
              </a:rPr>
              <a:t>The Importance of </a:t>
            </a:r>
            <a:r>
              <a:rPr lang="en-GB" sz="1800" b="1" dirty="0" smtClean="0">
                <a:solidFill>
                  <a:srgbClr val="FF0000"/>
                </a:solidFill>
                <a:latin typeface="Comic Sans MS" pitchFamily="66" charset="0"/>
              </a:rPr>
              <a:t>Teaching   The </a:t>
            </a:r>
            <a:r>
              <a:rPr lang="en-GB" sz="1800" b="1" dirty="0" smtClean="0">
                <a:solidFill>
                  <a:srgbClr val="FF0000"/>
                </a:solidFill>
                <a:latin typeface="Comic Sans MS" pitchFamily="66" charset="0"/>
              </a:rPr>
              <a:t>Schools White Paper 2010</a:t>
            </a:r>
          </a:p>
          <a:p>
            <a:pPr>
              <a:lnSpc>
                <a:spcPct val="150000"/>
              </a:lnSpc>
            </a:pPr>
            <a:r>
              <a:rPr lang="en-GB" sz="1800" b="1" dirty="0" smtClean="0">
                <a:solidFill>
                  <a:srgbClr val="FF0000"/>
                </a:solidFill>
                <a:latin typeface="Comic Sans MS" pitchFamily="66" charset="0"/>
              </a:rPr>
              <a:t>London: </a:t>
            </a:r>
            <a:r>
              <a:rPr lang="en-GB" sz="1800" b="1" dirty="0" err="1" smtClean="0">
                <a:solidFill>
                  <a:srgbClr val="FF0000"/>
                </a:solidFill>
                <a:latin typeface="Comic Sans MS" pitchFamily="66" charset="0"/>
              </a:rPr>
              <a:t>DfE</a:t>
            </a:r>
            <a:r>
              <a:rPr lang="en-GB" sz="1800" b="1" dirty="0" smtClean="0">
                <a:solidFill>
                  <a:srgbClr val="FF0000"/>
                </a:solidFill>
                <a:latin typeface="Comic Sans MS" pitchFamily="66" charset="0"/>
              </a:rPr>
              <a:t>  </a:t>
            </a:r>
            <a:endParaRPr lang="en-GB" sz="1800" b="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4453</TotalTime>
  <Words>721</Words>
  <Application>Microsoft Office PowerPoint</Application>
  <PresentationFormat>A4 Paper (210x297 mm)</PresentationFormat>
  <Paragraphs>152</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Swansea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Bolton</dc:creator>
  <cp:lastModifiedBy>Windows User</cp:lastModifiedBy>
  <cp:revision>344</cp:revision>
  <cp:lastPrinted>2000-02-29T14:50:10Z</cp:lastPrinted>
  <dcterms:created xsi:type="dcterms:W3CDTF">1999-04-15T10:44:33Z</dcterms:created>
  <dcterms:modified xsi:type="dcterms:W3CDTF">2010-11-26T09:31:38Z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E:\</vt:lpwstr>
  </property>
</Properties>
</file>